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0.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11.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12.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6" r:id="rId2"/>
    <p:sldId id="287" r:id="rId3"/>
    <p:sldId id="304" r:id="rId4"/>
    <p:sldId id="286" r:id="rId5"/>
    <p:sldId id="257" r:id="rId6"/>
    <p:sldId id="259" r:id="rId7"/>
    <p:sldId id="266" r:id="rId8"/>
    <p:sldId id="260" r:id="rId9"/>
    <p:sldId id="262" r:id="rId10"/>
    <p:sldId id="264" r:id="rId11"/>
    <p:sldId id="265" r:id="rId12"/>
    <p:sldId id="267" r:id="rId13"/>
    <p:sldId id="268" r:id="rId14"/>
    <p:sldId id="269" r:id="rId15"/>
    <p:sldId id="284" r:id="rId16"/>
    <p:sldId id="283" r:id="rId17"/>
    <p:sldId id="270" r:id="rId18"/>
    <p:sldId id="272" r:id="rId19"/>
    <p:sldId id="273" r:id="rId20"/>
    <p:sldId id="274" r:id="rId21"/>
    <p:sldId id="275" r:id="rId22"/>
    <p:sldId id="276" r:id="rId23"/>
    <p:sldId id="277" r:id="rId24"/>
    <p:sldId id="279" r:id="rId25"/>
    <p:sldId id="290" r:id="rId26"/>
    <p:sldId id="291" r:id="rId27"/>
    <p:sldId id="292" r:id="rId28"/>
    <p:sldId id="293" r:id="rId29"/>
    <p:sldId id="288" r:id="rId30"/>
    <p:sldId id="299" r:id="rId31"/>
    <p:sldId id="300" r:id="rId32"/>
    <p:sldId id="301" r:id="rId33"/>
    <p:sldId id="302" r:id="rId34"/>
    <p:sldId id="303" r:id="rId35"/>
    <p:sldId id="305" r:id="rId36"/>
    <p:sldId id="289" r:id="rId37"/>
    <p:sldId id="280" r:id="rId38"/>
    <p:sldId id="294" r:id="rId39"/>
    <p:sldId id="296" r:id="rId40"/>
    <p:sldId id="281" r:id="rId41"/>
    <p:sldId id="285" r:id="rId42"/>
    <p:sldId id="297" r:id="rId43"/>
    <p:sldId id="298" r:id="rId44"/>
    <p:sldId id="282" r:id="rId4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E5E5"/>
    <a:srgbClr val="E99300"/>
    <a:srgbClr val="BC1C5F"/>
    <a:srgbClr val="3A88C8"/>
    <a:srgbClr val="DCDCDC"/>
    <a:srgbClr val="1F26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9512A-4488-486E-9CD5-0529B8ACA8A2}" v="1070" dt="2021-08-17T09:01:26.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1" autoAdjust="0"/>
    <p:restoredTop sz="95091" autoAdjust="0"/>
  </p:normalViewPr>
  <p:slideViewPr>
    <p:cSldViewPr snapToGrid="0">
      <p:cViewPr varScale="1">
        <p:scale>
          <a:sx n="89" d="100"/>
          <a:sy n="89" d="100"/>
        </p:scale>
        <p:origin x="1184"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71" d="100"/>
          <a:sy n="71" d="100"/>
        </p:scale>
        <p:origin x="359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4B0D1-680D-4F7F-865C-9AB465F64A92}" type="datetimeFigureOut">
              <a:rPr lang="fr-FR" smtClean="0"/>
              <a:t>09/09/2021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2226F-32F1-43C6-8194-7BB7C1D91C87}" type="slidenum">
              <a:rPr lang="fr-FR" smtClean="0"/>
              <a:t>‹N°›</a:t>
            </a:fld>
            <a:endParaRPr lang="fr-FR"/>
          </a:p>
        </p:txBody>
      </p:sp>
    </p:spTree>
    <p:extLst>
      <p:ext uri="{BB962C8B-B14F-4D97-AF65-F5344CB8AC3E}">
        <p14:creationId xmlns:p14="http://schemas.microsoft.com/office/powerpoint/2010/main" val="965601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712226F-32F1-43C6-8194-7BB7C1D91C87}" type="slidenum">
              <a:rPr lang="fr-FR" smtClean="0"/>
              <a:t>1</a:t>
            </a:fld>
            <a:endParaRPr lang="fr-FR"/>
          </a:p>
        </p:txBody>
      </p:sp>
    </p:spTree>
    <p:extLst>
      <p:ext uri="{BB962C8B-B14F-4D97-AF65-F5344CB8AC3E}">
        <p14:creationId xmlns:p14="http://schemas.microsoft.com/office/powerpoint/2010/main" val="2400542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712226F-32F1-43C6-8194-7BB7C1D91C87}" type="slidenum">
              <a:rPr lang="fr-FR" smtClean="0"/>
              <a:t>23</a:t>
            </a:fld>
            <a:endParaRPr lang="fr-FR"/>
          </a:p>
        </p:txBody>
      </p:sp>
    </p:spTree>
    <p:extLst>
      <p:ext uri="{BB962C8B-B14F-4D97-AF65-F5344CB8AC3E}">
        <p14:creationId xmlns:p14="http://schemas.microsoft.com/office/powerpoint/2010/main" val="289861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712226F-32F1-43C6-8194-7BB7C1D91C87}" type="slidenum">
              <a:rPr lang="fr-FR" smtClean="0"/>
              <a:t>25</a:t>
            </a:fld>
            <a:endParaRPr lang="fr-FR"/>
          </a:p>
        </p:txBody>
      </p:sp>
    </p:spTree>
    <p:extLst>
      <p:ext uri="{BB962C8B-B14F-4D97-AF65-F5344CB8AC3E}">
        <p14:creationId xmlns:p14="http://schemas.microsoft.com/office/powerpoint/2010/main" val="1231900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712226F-32F1-43C6-8194-7BB7C1D91C87}" type="slidenum">
              <a:rPr lang="fr-FR" smtClean="0"/>
              <a:t>36</a:t>
            </a:fld>
            <a:endParaRPr lang="fr-FR"/>
          </a:p>
        </p:txBody>
      </p:sp>
    </p:spTree>
    <p:extLst>
      <p:ext uri="{BB962C8B-B14F-4D97-AF65-F5344CB8AC3E}">
        <p14:creationId xmlns:p14="http://schemas.microsoft.com/office/powerpoint/2010/main" val="49996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712226F-32F1-43C6-8194-7BB7C1D91C87}" type="slidenum">
              <a:rPr lang="fr-FR" smtClean="0"/>
              <a:t>2</a:t>
            </a:fld>
            <a:endParaRPr lang="fr-FR"/>
          </a:p>
        </p:txBody>
      </p:sp>
    </p:spTree>
    <p:extLst>
      <p:ext uri="{BB962C8B-B14F-4D97-AF65-F5344CB8AC3E}">
        <p14:creationId xmlns:p14="http://schemas.microsoft.com/office/powerpoint/2010/main" val="2629243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712226F-32F1-43C6-8194-7BB7C1D91C87}" type="slidenum">
              <a:rPr lang="fr-FR" smtClean="0"/>
              <a:t>3</a:t>
            </a:fld>
            <a:endParaRPr lang="fr-FR"/>
          </a:p>
        </p:txBody>
      </p:sp>
    </p:spTree>
    <p:extLst>
      <p:ext uri="{BB962C8B-B14F-4D97-AF65-F5344CB8AC3E}">
        <p14:creationId xmlns:p14="http://schemas.microsoft.com/office/powerpoint/2010/main" val="318781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712226F-32F1-43C6-8194-7BB7C1D91C87}" type="slidenum">
              <a:rPr lang="fr-FR" smtClean="0"/>
              <a:t>4</a:t>
            </a:fld>
            <a:endParaRPr lang="fr-FR"/>
          </a:p>
        </p:txBody>
      </p:sp>
    </p:spTree>
    <p:extLst>
      <p:ext uri="{BB962C8B-B14F-4D97-AF65-F5344CB8AC3E}">
        <p14:creationId xmlns:p14="http://schemas.microsoft.com/office/powerpoint/2010/main" val="37950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712226F-32F1-43C6-8194-7BB7C1D91C87}" type="slidenum">
              <a:rPr lang="fr-FR" smtClean="0"/>
              <a:t>5</a:t>
            </a:fld>
            <a:endParaRPr lang="fr-FR"/>
          </a:p>
        </p:txBody>
      </p:sp>
    </p:spTree>
    <p:extLst>
      <p:ext uri="{BB962C8B-B14F-4D97-AF65-F5344CB8AC3E}">
        <p14:creationId xmlns:p14="http://schemas.microsoft.com/office/powerpoint/2010/main" val="4277556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712226F-32F1-43C6-8194-7BB7C1D91C87}" type="slidenum">
              <a:rPr lang="fr-FR" smtClean="0"/>
              <a:t>6</a:t>
            </a:fld>
            <a:endParaRPr lang="fr-FR"/>
          </a:p>
        </p:txBody>
      </p:sp>
    </p:spTree>
    <p:extLst>
      <p:ext uri="{BB962C8B-B14F-4D97-AF65-F5344CB8AC3E}">
        <p14:creationId xmlns:p14="http://schemas.microsoft.com/office/powerpoint/2010/main" val="401903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712226F-32F1-43C6-8194-7BB7C1D91C87}" type="slidenum">
              <a:rPr lang="fr-FR" smtClean="0"/>
              <a:t>12</a:t>
            </a:fld>
            <a:endParaRPr lang="fr-FR"/>
          </a:p>
        </p:txBody>
      </p:sp>
    </p:spTree>
    <p:extLst>
      <p:ext uri="{BB962C8B-B14F-4D97-AF65-F5344CB8AC3E}">
        <p14:creationId xmlns:p14="http://schemas.microsoft.com/office/powerpoint/2010/main" val="2347425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712226F-32F1-43C6-8194-7BB7C1D91C87}" type="slidenum">
              <a:rPr lang="fr-FR" smtClean="0"/>
              <a:t>15</a:t>
            </a:fld>
            <a:endParaRPr lang="fr-FR"/>
          </a:p>
        </p:txBody>
      </p:sp>
    </p:spTree>
    <p:extLst>
      <p:ext uri="{BB962C8B-B14F-4D97-AF65-F5344CB8AC3E}">
        <p14:creationId xmlns:p14="http://schemas.microsoft.com/office/powerpoint/2010/main" val="271569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3712226F-32F1-43C6-8194-7BB7C1D91C87}" type="slidenum">
              <a:rPr lang="fr-FR" smtClean="0"/>
              <a:t>17</a:t>
            </a:fld>
            <a:endParaRPr lang="fr-FR"/>
          </a:p>
        </p:txBody>
      </p:sp>
    </p:spTree>
    <p:extLst>
      <p:ext uri="{BB962C8B-B14F-4D97-AF65-F5344CB8AC3E}">
        <p14:creationId xmlns:p14="http://schemas.microsoft.com/office/powerpoint/2010/main" val="244157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96A18-DE81-4622-8EDF-8DAE2ECE4C5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DCA98F2-A591-485A-A325-7F569A25F4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151426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C25FC5-2F75-4714-BCB5-7F033E99235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EE862C9-80F1-4CC5-8F1D-189E6B2F2E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71AE7F-AC8D-430F-B869-AFEB212F5CC8}"/>
              </a:ext>
            </a:extLst>
          </p:cNvPr>
          <p:cNvSpPr>
            <a:spLocks noGrp="1"/>
          </p:cNvSpPr>
          <p:nvPr>
            <p:ph type="dt" sz="half" idx="10"/>
          </p:nvPr>
        </p:nvSpPr>
        <p:spPr>
          <a:xfrm>
            <a:off x="838200" y="6356350"/>
            <a:ext cx="2743200" cy="365125"/>
          </a:xfrm>
          <a:prstGeom prst="rect">
            <a:avLst/>
          </a:prstGeom>
        </p:spPr>
        <p:txBody>
          <a:bodyPr/>
          <a:lstStyle/>
          <a:p>
            <a:endParaRPr lang="fr-FR"/>
          </a:p>
        </p:txBody>
      </p:sp>
      <p:sp>
        <p:nvSpPr>
          <p:cNvPr id="5" name="Espace réservé du pied de page 4">
            <a:extLst>
              <a:ext uri="{FF2B5EF4-FFF2-40B4-BE49-F238E27FC236}">
                <a16:creationId xmlns:a16="http://schemas.microsoft.com/office/drawing/2014/main" id="{E2968B77-C23A-438D-90A4-37148C8D6E22}"/>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12DBC787-E770-4839-9A28-1975D8972CC2}"/>
              </a:ext>
            </a:extLst>
          </p:cNvPr>
          <p:cNvSpPr>
            <a:spLocks noGrp="1"/>
          </p:cNvSpPr>
          <p:nvPr>
            <p:ph type="sldNum" sz="quarter" idx="12"/>
          </p:nvPr>
        </p:nvSpPr>
        <p:spPr/>
        <p:txBody>
          <a:bodyPr/>
          <a:lstStyle/>
          <a:p>
            <a:fld id="{B3DC7CD3-E059-442A-912E-598EA0B387A3}" type="slidenum">
              <a:rPr lang="fr-FR" smtClean="0"/>
              <a:t>‹N°›</a:t>
            </a:fld>
            <a:endParaRPr lang="fr-FR"/>
          </a:p>
        </p:txBody>
      </p:sp>
    </p:spTree>
    <p:extLst>
      <p:ext uri="{BB962C8B-B14F-4D97-AF65-F5344CB8AC3E}">
        <p14:creationId xmlns:p14="http://schemas.microsoft.com/office/powerpoint/2010/main" val="35080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BC59B70-3812-48F6-99D0-94D458DEA37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9290C37-9CCD-47DA-B164-D8F9E60E061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0E6E9A6C-8978-43B7-88D1-70885301AB9A}"/>
              </a:ext>
            </a:extLst>
          </p:cNvPr>
          <p:cNvSpPr>
            <a:spLocks noGrp="1"/>
          </p:cNvSpPr>
          <p:nvPr>
            <p:ph type="sldNum" sz="quarter" idx="12"/>
          </p:nvPr>
        </p:nvSpPr>
        <p:spPr/>
        <p:txBody>
          <a:bodyPr/>
          <a:lstStyle/>
          <a:p>
            <a:fld id="{B3DC7CD3-E059-442A-912E-598EA0B387A3}" type="slidenum">
              <a:rPr lang="fr-FR" smtClean="0"/>
              <a:t>‹N°›</a:t>
            </a:fld>
            <a:endParaRPr lang="fr-FR" dirty="0"/>
          </a:p>
        </p:txBody>
      </p:sp>
    </p:spTree>
    <p:extLst>
      <p:ext uri="{BB962C8B-B14F-4D97-AF65-F5344CB8AC3E}">
        <p14:creationId xmlns:p14="http://schemas.microsoft.com/office/powerpoint/2010/main" val="24985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AE1F51-C2F1-480A-9FD5-B3461CE7D45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18B8696-31E1-42E6-81A2-D6A2A88074C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a:extLst>
              <a:ext uri="{FF2B5EF4-FFF2-40B4-BE49-F238E27FC236}">
                <a16:creationId xmlns:a16="http://schemas.microsoft.com/office/drawing/2014/main" id="{598157E6-3D01-4A83-8D84-DF7BD121E436}"/>
              </a:ext>
            </a:extLst>
          </p:cNvPr>
          <p:cNvSpPr>
            <a:spLocks noGrp="1"/>
          </p:cNvSpPr>
          <p:nvPr>
            <p:ph type="sldNum" sz="quarter" idx="12"/>
          </p:nvPr>
        </p:nvSpPr>
        <p:spPr/>
        <p:txBody>
          <a:bodyPr/>
          <a:lstStyle>
            <a:lvl1pPr algn="ctr">
              <a:defRPr sz="1400"/>
            </a:lvl1pPr>
          </a:lstStyle>
          <a:p>
            <a:fld id="{B3DC7CD3-E059-442A-912E-598EA0B387A3}" type="slidenum">
              <a:rPr lang="fr-FR" smtClean="0"/>
              <a:pPr/>
              <a:t>‹N°›</a:t>
            </a:fld>
            <a:endParaRPr lang="fr-FR" dirty="0"/>
          </a:p>
        </p:txBody>
      </p:sp>
    </p:spTree>
    <p:extLst>
      <p:ext uri="{BB962C8B-B14F-4D97-AF65-F5344CB8AC3E}">
        <p14:creationId xmlns:p14="http://schemas.microsoft.com/office/powerpoint/2010/main" val="3143323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E3152-2828-4F57-9301-60385FC66D0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EF5F03E-C0F5-4AFB-BD8F-9E29FAA2C2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6" name="Espace réservé du numéro de diapositive 5">
            <a:extLst>
              <a:ext uri="{FF2B5EF4-FFF2-40B4-BE49-F238E27FC236}">
                <a16:creationId xmlns:a16="http://schemas.microsoft.com/office/drawing/2014/main" id="{88A771E6-710F-46C1-B440-48BA00D88C58}"/>
              </a:ext>
            </a:extLst>
          </p:cNvPr>
          <p:cNvSpPr>
            <a:spLocks noGrp="1"/>
          </p:cNvSpPr>
          <p:nvPr>
            <p:ph type="sldNum" sz="quarter" idx="12"/>
          </p:nvPr>
        </p:nvSpPr>
        <p:spPr/>
        <p:txBody>
          <a:bodyPr/>
          <a:lstStyle/>
          <a:p>
            <a:fld id="{B3DC7CD3-E059-442A-912E-598EA0B387A3}" type="slidenum">
              <a:rPr lang="fr-FR" smtClean="0"/>
              <a:t>‹N°›</a:t>
            </a:fld>
            <a:endParaRPr lang="fr-FR"/>
          </a:p>
        </p:txBody>
      </p:sp>
    </p:spTree>
    <p:extLst>
      <p:ext uri="{BB962C8B-B14F-4D97-AF65-F5344CB8AC3E}">
        <p14:creationId xmlns:p14="http://schemas.microsoft.com/office/powerpoint/2010/main" val="88211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5C6F6B-AD2E-4CB6-836F-F3830957E4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51F899-753F-4531-9743-F1C3800B76E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D30065C-828F-4FB8-BAA8-89482BF8F33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a:extLst>
              <a:ext uri="{FF2B5EF4-FFF2-40B4-BE49-F238E27FC236}">
                <a16:creationId xmlns:a16="http://schemas.microsoft.com/office/drawing/2014/main" id="{2A6A3C88-E66B-4444-A7CB-E871FA4E200B}"/>
              </a:ext>
            </a:extLst>
          </p:cNvPr>
          <p:cNvSpPr>
            <a:spLocks noGrp="1"/>
          </p:cNvSpPr>
          <p:nvPr>
            <p:ph type="sldNum" sz="quarter" idx="12"/>
          </p:nvPr>
        </p:nvSpPr>
        <p:spPr/>
        <p:txBody>
          <a:bodyPr/>
          <a:lstStyle/>
          <a:p>
            <a:fld id="{B3DC7CD3-E059-442A-912E-598EA0B387A3}" type="slidenum">
              <a:rPr lang="fr-FR" smtClean="0"/>
              <a:t>‹N°›</a:t>
            </a:fld>
            <a:endParaRPr lang="fr-FR"/>
          </a:p>
        </p:txBody>
      </p:sp>
    </p:spTree>
    <p:extLst>
      <p:ext uri="{BB962C8B-B14F-4D97-AF65-F5344CB8AC3E}">
        <p14:creationId xmlns:p14="http://schemas.microsoft.com/office/powerpoint/2010/main" val="2573244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24D970-039F-400F-BBF4-C7879C67617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602FF76-7019-49DD-82F9-FA91911C7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FB6F0D1-E937-4A64-8BD6-48C68DFB337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4D8D2BD-0DC5-4647-9BF8-4A76FC4C89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D8BCB67-9A05-400F-BB2D-21F379AE0BB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8">
            <a:extLst>
              <a:ext uri="{FF2B5EF4-FFF2-40B4-BE49-F238E27FC236}">
                <a16:creationId xmlns:a16="http://schemas.microsoft.com/office/drawing/2014/main" id="{1A1FA4A8-0492-4D65-95C2-AD8025B71109}"/>
              </a:ext>
            </a:extLst>
          </p:cNvPr>
          <p:cNvSpPr>
            <a:spLocks noGrp="1"/>
          </p:cNvSpPr>
          <p:nvPr>
            <p:ph type="sldNum" sz="quarter" idx="12"/>
          </p:nvPr>
        </p:nvSpPr>
        <p:spPr/>
        <p:txBody>
          <a:bodyPr/>
          <a:lstStyle/>
          <a:p>
            <a:fld id="{B3DC7CD3-E059-442A-912E-598EA0B387A3}" type="slidenum">
              <a:rPr lang="fr-FR" smtClean="0"/>
              <a:t>‹N°›</a:t>
            </a:fld>
            <a:endParaRPr lang="fr-FR"/>
          </a:p>
        </p:txBody>
      </p:sp>
    </p:spTree>
    <p:extLst>
      <p:ext uri="{BB962C8B-B14F-4D97-AF65-F5344CB8AC3E}">
        <p14:creationId xmlns:p14="http://schemas.microsoft.com/office/powerpoint/2010/main" val="1621856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CA6B1D-AE0B-4868-AC13-B402EBD0835B}"/>
              </a:ext>
            </a:extLst>
          </p:cNvPr>
          <p:cNvSpPr>
            <a:spLocks noGrp="1"/>
          </p:cNvSpPr>
          <p:nvPr>
            <p:ph type="title"/>
          </p:nvPr>
        </p:nvSpPr>
        <p:spPr/>
        <p:txBody>
          <a:bodyPr/>
          <a:lstStyle/>
          <a:p>
            <a:r>
              <a:rPr lang="fr-FR"/>
              <a:t>Modifiez le style du titre</a:t>
            </a:r>
          </a:p>
        </p:txBody>
      </p:sp>
      <p:sp>
        <p:nvSpPr>
          <p:cNvPr id="5" name="Espace réservé du numéro de diapositive 4">
            <a:extLst>
              <a:ext uri="{FF2B5EF4-FFF2-40B4-BE49-F238E27FC236}">
                <a16:creationId xmlns:a16="http://schemas.microsoft.com/office/drawing/2014/main" id="{D8C8C878-5134-49F0-91B4-6E6FA7968091}"/>
              </a:ext>
            </a:extLst>
          </p:cNvPr>
          <p:cNvSpPr>
            <a:spLocks noGrp="1"/>
          </p:cNvSpPr>
          <p:nvPr>
            <p:ph type="sldNum" sz="quarter" idx="12"/>
          </p:nvPr>
        </p:nvSpPr>
        <p:spPr/>
        <p:txBody>
          <a:bodyPr/>
          <a:lstStyle/>
          <a:p>
            <a:fld id="{B3DC7CD3-E059-442A-912E-598EA0B387A3}" type="slidenum">
              <a:rPr lang="fr-FR" smtClean="0"/>
              <a:t>‹N°›</a:t>
            </a:fld>
            <a:endParaRPr lang="fr-FR"/>
          </a:p>
        </p:txBody>
      </p:sp>
    </p:spTree>
    <p:extLst>
      <p:ext uri="{BB962C8B-B14F-4D97-AF65-F5344CB8AC3E}">
        <p14:creationId xmlns:p14="http://schemas.microsoft.com/office/powerpoint/2010/main" val="252251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4B5C8E0-110D-4247-A313-ED3C7C630800}"/>
              </a:ext>
            </a:extLst>
          </p:cNvPr>
          <p:cNvSpPr>
            <a:spLocks noGrp="1"/>
          </p:cNvSpPr>
          <p:nvPr>
            <p:ph type="sldNum" sz="quarter" idx="12"/>
          </p:nvPr>
        </p:nvSpPr>
        <p:spPr/>
        <p:txBody>
          <a:bodyPr/>
          <a:lstStyle/>
          <a:p>
            <a:fld id="{B3DC7CD3-E059-442A-912E-598EA0B387A3}" type="slidenum">
              <a:rPr lang="fr-FR" smtClean="0"/>
              <a:t>‹N°›</a:t>
            </a:fld>
            <a:endParaRPr lang="fr-FR"/>
          </a:p>
        </p:txBody>
      </p:sp>
    </p:spTree>
    <p:extLst>
      <p:ext uri="{BB962C8B-B14F-4D97-AF65-F5344CB8AC3E}">
        <p14:creationId xmlns:p14="http://schemas.microsoft.com/office/powerpoint/2010/main" val="148434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96A7D-16C7-44E3-9E5A-570349B830B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208FB12-9210-4B48-AC4B-27E2D3EC35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B06214D-73B7-42BD-B314-107698E770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ED401490-8694-402B-BF0D-5DA2822C2E2D}"/>
              </a:ext>
            </a:extLst>
          </p:cNvPr>
          <p:cNvSpPr>
            <a:spLocks noGrp="1"/>
          </p:cNvSpPr>
          <p:nvPr>
            <p:ph type="sldNum" sz="quarter" idx="12"/>
          </p:nvPr>
        </p:nvSpPr>
        <p:spPr/>
        <p:txBody>
          <a:bodyPr/>
          <a:lstStyle/>
          <a:p>
            <a:fld id="{B3DC7CD3-E059-442A-912E-598EA0B387A3}" type="slidenum">
              <a:rPr lang="fr-FR" smtClean="0"/>
              <a:t>‹N°›</a:t>
            </a:fld>
            <a:endParaRPr lang="fr-FR"/>
          </a:p>
        </p:txBody>
      </p:sp>
    </p:spTree>
    <p:extLst>
      <p:ext uri="{BB962C8B-B14F-4D97-AF65-F5344CB8AC3E}">
        <p14:creationId xmlns:p14="http://schemas.microsoft.com/office/powerpoint/2010/main" val="14701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42A46F-3448-476F-BA30-57E8E9C0669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4BBB73D-455F-462C-B78E-1D504CA4CB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DD636B7-EDC0-41B5-B146-EC61B122E5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Espace réservé du numéro de diapositive 6">
            <a:extLst>
              <a:ext uri="{FF2B5EF4-FFF2-40B4-BE49-F238E27FC236}">
                <a16:creationId xmlns:a16="http://schemas.microsoft.com/office/drawing/2014/main" id="{D1B9710A-D5ED-4034-891F-896CF721F747}"/>
              </a:ext>
            </a:extLst>
          </p:cNvPr>
          <p:cNvSpPr>
            <a:spLocks noGrp="1"/>
          </p:cNvSpPr>
          <p:nvPr>
            <p:ph type="sldNum" sz="quarter" idx="12"/>
          </p:nvPr>
        </p:nvSpPr>
        <p:spPr/>
        <p:txBody>
          <a:bodyPr/>
          <a:lstStyle/>
          <a:p>
            <a:fld id="{B3DC7CD3-E059-442A-912E-598EA0B387A3}" type="slidenum">
              <a:rPr lang="fr-FR" smtClean="0"/>
              <a:t>‹N°›</a:t>
            </a:fld>
            <a:endParaRPr lang="fr-FR"/>
          </a:p>
        </p:txBody>
      </p:sp>
    </p:spTree>
    <p:extLst>
      <p:ext uri="{BB962C8B-B14F-4D97-AF65-F5344CB8AC3E}">
        <p14:creationId xmlns:p14="http://schemas.microsoft.com/office/powerpoint/2010/main" val="342189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278B6D-5F37-4698-BED0-D28D4CC6A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22D0802-6001-4F20-8C35-69AC31BC2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8357CE3B-6CF9-4BFD-9CE2-7710F30147CE}"/>
              </a:ext>
            </a:extLst>
          </p:cNvPr>
          <p:cNvSpPr>
            <a:spLocks noGrp="1"/>
          </p:cNvSpPr>
          <p:nvPr>
            <p:ph type="sldNum" sz="quarter" idx="4"/>
          </p:nvPr>
        </p:nvSpPr>
        <p:spPr>
          <a:xfrm>
            <a:off x="11353800" y="6315234"/>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C7CD3-E059-442A-912E-598EA0B387A3}" type="slidenum">
              <a:rPr lang="fr-FR" smtClean="0"/>
              <a:t>‹N°›</a:t>
            </a:fld>
            <a:endParaRPr lang="fr-FR" dirty="0"/>
          </a:p>
        </p:txBody>
      </p:sp>
    </p:spTree>
    <p:extLst>
      <p:ext uri="{BB962C8B-B14F-4D97-AF65-F5344CB8AC3E}">
        <p14:creationId xmlns:p14="http://schemas.microsoft.com/office/powerpoint/2010/main" val="325828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2.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s>
</file>

<file path=ppt/slides/_rels/slide12.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slideLayout" Target="../slideLayouts/slideLayout2.xml"/><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image" Target="../media/image14.png"/><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10" Type="http://schemas.openxmlformats.org/officeDocument/2006/relationships/image" Target="../media/image15.png"/><Relationship Id="rId4" Type="http://schemas.openxmlformats.org/officeDocument/2006/relationships/tags" Target="../tags/tag49.xml"/><Relationship Id="rId9"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image" Target="../media/image17.png"/><Relationship Id="rId2" Type="http://schemas.openxmlformats.org/officeDocument/2006/relationships/tags" Target="../tags/tag58.xml"/><Relationship Id="rId16" Type="http://schemas.openxmlformats.org/officeDocument/2006/relationships/image" Target="../media/image14.png"/><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notesSlide" Target="../notesSlides/notesSlide8.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image" Target="../media/image18.png"/><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image" Target="../media/image20.png"/><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tags" Target="../tags/tag88.xml"/><Relationship Id="rId13" Type="http://schemas.openxmlformats.org/officeDocument/2006/relationships/tags" Target="../tags/tag93.xml"/><Relationship Id="rId18" Type="http://schemas.openxmlformats.org/officeDocument/2006/relationships/tags" Target="../tags/tag98.xml"/><Relationship Id="rId26" Type="http://schemas.openxmlformats.org/officeDocument/2006/relationships/slideLayout" Target="../slideLayouts/slideLayout2.xml"/><Relationship Id="rId3" Type="http://schemas.openxmlformats.org/officeDocument/2006/relationships/tags" Target="../tags/tag83.xml"/><Relationship Id="rId21" Type="http://schemas.openxmlformats.org/officeDocument/2006/relationships/tags" Target="../tags/tag101.xml"/><Relationship Id="rId7" Type="http://schemas.openxmlformats.org/officeDocument/2006/relationships/tags" Target="../tags/tag87.xml"/><Relationship Id="rId12" Type="http://schemas.openxmlformats.org/officeDocument/2006/relationships/tags" Target="../tags/tag92.xml"/><Relationship Id="rId17" Type="http://schemas.openxmlformats.org/officeDocument/2006/relationships/tags" Target="../tags/tag97.xml"/><Relationship Id="rId25" Type="http://schemas.openxmlformats.org/officeDocument/2006/relationships/tags" Target="../tags/tag105.xml"/><Relationship Id="rId2" Type="http://schemas.openxmlformats.org/officeDocument/2006/relationships/tags" Target="../tags/tag82.xml"/><Relationship Id="rId16" Type="http://schemas.openxmlformats.org/officeDocument/2006/relationships/tags" Target="../tags/tag96.xml"/><Relationship Id="rId20" Type="http://schemas.openxmlformats.org/officeDocument/2006/relationships/tags" Target="../tags/tag100.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tags" Target="../tags/tag91.xml"/><Relationship Id="rId24" Type="http://schemas.openxmlformats.org/officeDocument/2006/relationships/tags" Target="../tags/tag104.xml"/><Relationship Id="rId5" Type="http://schemas.openxmlformats.org/officeDocument/2006/relationships/tags" Target="../tags/tag85.xml"/><Relationship Id="rId15" Type="http://schemas.openxmlformats.org/officeDocument/2006/relationships/tags" Target="../tags/tag95.xml"/><Relationship Id="rId23" Type="http://schemas.openxmlformats.org/officeDocument/2006/relationships/tags" Target="../tags/tag103.xml"/><Relationship Id="rId28" Type="http://schemas.openxmlformats.org/officeDocument/2006/relationships/image" Target="../media/image21.png"/><Relationship Id="rId10" Type="http://schemas.openxmlformats.org/officeDocument/2006/relationships/tags" Target="../tags/tag90.xml"/><Relationship Id="rId19" Type="http://schemas.openxmlformats.org/officeDocument/2006/relationships/tags" Target="../tags/tag99.xml"/><Relationship Id="rId4" Type="http://schemas.openxmlformats.org/officeDocument/2006/relationships/tags" Target="../tags/tag84.xml"/><Relationship Id="rId9" Type="http://schemas.openxmlformats.org/officeDocument/2006/relationships/tags" Target="../tags/tag89.xml"/><Relationship Id="rId14" Type="http://schemas.openxmlformats.org/officeDocument/2006/relationships/tags" Target="../tags/tag94.xml"/><Relationship Id="rId22" Type="http://schemas.openxmlformats.org/officeDocument/2006/relationships/tags" Target="../tags/tag102.xml"/><Relationship Id="rId27"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108.xml"/><Relationship Id="rId7" Type="http://schemas.openxmlformats.org/officeDocument/2006/relationships/image" Target="../media/image22.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2.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27.pn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26.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25.png"/><Relationship Id="rId5" Type="http://schemas.openxmlformats.org/officeDocument/2006/relationships/tags" Target="../tags/tag115.xml"/><Relationship Id="rId10" Type="http://schemas.openxmlformats.org/officeDocument/2006/relationships/slideLayout" Target="../slideLayouts/slideLayout2.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5.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22.xml"/><Relationship Id="rId7"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5" Type="http://schemas.openxmlformats.org/officeDocument/2006/relationships/tags" Target="../tags/tag124.xml"/><Relationship Id="rId10" Type="http://schemas.openxmlformats.org/officeDocument/2006/relationships/image" Target="../media/image31.png"/><Relationship Id="rId4" Type="http://schemas.openxmlformats.org/officeDocument/2006/relationships/tags" Target="../tags/tag123.xml"/><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tags" Target="../tags/tag133.xml"/><Relationship Id="rId13" Type="http://schemas.openxmlformats.org/officeDocument/2006/relationships/image" Target="../media/image33.png"/><Relationship Id="rId3" Type="http://schemas.openxmlformats.org/officeDocument/2006/relationships/tags" Target="../tags/tag128.xml"/><Relationship Id="rId7" Type="http://schemas.openxmlformats.org/officeDocument/2006/relationships/tags" Target="../tags/tag132.xml"/><Relationship Id="rId12" Type="http://schemas.openxmlformats.org/officeDocument/2006/relationships/image" Target="../media/image32.png"/><Relationship Id="rId2" Type="http://schemas.openxmlformats.org/officeDocument/2006/relationships/tags" Target="../tags/tag127.xml"/><Relationship Id="rId16" Type="http://schemas.openxmlformats.org/officeDocument/2006/relationships/image" Target="../media/image36.png"/><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slideLayout" Target="../slideLayouts/slideLayout2.xml"/><Relationship Id="rId5" Type="http://schemas.openxmlformats.org/officeDocument/2006/relationships/tags" Target="../tags/tag130.xml"/><Relationship Id="rId15" Type="http://schemas.openxmlformats.org/officeDocument/2006/relationships/image" Target="../media/image35.png"/><Relationship Id="rId10" Type="http://schemas.openxmlformats.org/officeDocument/2006/relationships/tags" Target="../tags/tag135.xml"/><Relationship Id="rId4" Type="http://schemas.openxmlformats.org/officeDocument/2006/relationships/tags" Target="../tags/tag129.xml"/><Relationship Id="rId9" Type="http://schemas.openxmlformats.org/officeDocument/2006/relationships/tags" Target="../tags/tag134.xml"/><Relationship Id="rId14" Type="http://schemas.openxmlformats.org/officeDocument/2006/relationships/image" Target="../media/image34.png"/></Relationships>
</file>

<file path=ppt/slides/_rels/slide22.xml.rels><?xml version="1.0" encoding="UTF-8" standalone="yes"?>
<Relationships xmlns="http://schemas.openxmlformats.org/package/2006/relationships"><Relationship Id="rId13" Type="http://schemas.openxmlformats.org/officeDocument/2006/relationships/tags" Target="../tags/tag148.xml"/><Relationship Id="rId18" Type="http://schemas.openxmlformats.org/officeDocument/2006/relationships/tags" Target="../tags/tag153.xml"/><Relationship Id="rId26" Type="http://schemas.openxmlformats.org/officeDocument/2006/relationships/tags" Target="../tags/tag161.xml"/><Relationship Id="rId3" Type="http://schemas.openxmlformats.org/officeDocument/2006/relationships/tags" Target="../tags/tag138.xml"/><Relationship Id="rId21" Type="http://schemas.openxmlformats.org/officeDocument/2006/relationships/tags" Target="../tags/tag156.xml"/><Relationship Id="rId34" Type="http://schemas.openxmlformats.org/officeDocument/2006/relationships/image" Target="../media/image40.png"/><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tags" Target="../tags/tag152.xml"/><Relationship Id="rId25" Type="http://schemas.openxmlformats.org/officeDocument/2006/relationships/tags" Target="../tags/tag160.xml"/><Relationship Id="rId33" Type="http://schemas.openxmlformats.org/officeDocument/2006/relationships/image" Target="../media/image39.png"/><Relationship Id="rId2" Type="http://schemas.openxmlformats.org/officeDocument/2006/relationships/tags" Target="../tags/tag137.xml"/><Relationship Id="rId16" Type="http://schemas.openxmlformats.org/officeDocument/2006/relationships/tags" Target="../tags/tag151.xml"/><Relationship Id="rId20" Type="http://schemas.openxmlformats.org/officeDocument/2006/relationships/tags" Target="../tags/tag155.xml"/><Relationship Id="rId29" Type="http://schemas.openxmlformats.org/officeDocument/2006/relationships/slideLayout" Target="../slideLayouts/slideLayout2.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24" Type="http://schemas.openxmlformats.org/officeDocument/2006/relationships/tags" Target="../tags/tag159.xml"/><Relationship Id="rId32" Type="http://schemas.openxmlformats.org/officeDocument/2006/relationships/image" Target="../media/image38.png"/><Relationship Id="rId5" Type="http://schemas.openxmlformats.org/officeDocument/2006/relationships/tags" Target="../tags/tag140.xml"/><Relationship Id="rId15" Type="http://schemas.openxmlformats.org/officeDocument/2006/relationships/tags" Target="../tags/tag150.xml"/><Relationship Id="rId23" Type="http://schemas.openxmlformats.org/officeDocument/2006/relationships/tags" Target="../tags/tag158.xml"/><Relationship Id="rId28" Type="http://schemas.openxmlformats.org/officeDocument/2006/relationships/tags" Target="../tags/tag163.xml"/><Relationship Id="rId10" Type="http://schemas.openxmlformats.org/officeDocument/2006/relationships/tags" Target="../tags/tag145.xml"/><Relationship Id="rId19" Type="http://schemas.openxmlformats.org/officeDocument/2006/relationships/tags" Target="../tags/tag154.xml"/><Relationship Id="rId31" Type="http://schemas.openxmlformats.org/officeDocument/2006/relationships/image" Target="../media/image37.png"/><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 Id="rId22" Type="http://schemas.openxmlformats.org/officeDocument/2006/relationships/tags" Target="../tags/tag157.xml"/><Relationship Id="rId27" Type="http://schemas.openxmlformats.org/officeDocument/2006/relationships/tags" Target="../tags/tag162.xml"/><Relationship Id="rId30" Type="http://schemas.openxmlformats.org/officeDocument/2006/relationships/image" Target="../media/image21.png"/><Relationship Id="rId8" Type="http://schemas.openxmlformats.org/officeDocument/2006/relationships/tags" Target="../tags/tag143.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image" Target="../media/image42.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image" Target="../media/image5.png"/><Relationship Id="rId5" Type="http://schemas.openxmlformats.org/officeDocument/2006/relationships/tags" Target="../tags/tag168.xml"/><Relationship Id="rId10" Type="http://schemas.openxmlformats.org/officeDocument/2006/relationships/image" Target="../media/image41.png"/><Relationship Id="rId4" Type="http://schemas.openxmlformats.org/officeDocument/2006/relationships/tags" Target="../tags/tag167.xml"/><Relationship Id="rId9"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46.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45.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image" Target="../media/image47.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182.xml"/><Relationship Id="rId7" Type="http://schemas.openxmlformats.org/officeDocument/2006/relationships/image" Target="../media/image47.png"/><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Layout" Target="../slideLayouts/slideLayout2.xml"/><Relationship Id="rId5" Type="http://schemas.openxmlformats.org/officeDocument/2006/relationships/tags" Target="../tags/tag184.xml"/><Relationship Id="rId4" Type="http://schemas.openxmlformats.org/officeDocument/2006/relationships/tags" Target="../tags/tag183.xml"/></Relationships>
</file>

<file path=ppt/slides/_rels/slide28.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49.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48.png"/><Relationship Id="rId5" Type="http://schemas.openxmlformats.org/officeDocument/2006/relationships/slideLayout" Target="../slideLayouts/slideLayout2.xml"/><Relationship Id="rId4" Type="http://schemas.openxmlformats.org/officeDocument/2006/relationships/tags" Target="../tags/tag188.xml"/></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8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1.xml"/><Relationship Id="rId1" Type="http://schemas.openxmlformats.org/officeDocument/2006/relationships/tags" Target="../tags/tag190.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3.xml"/><Relationship Id="rId1" Type="http://schemas.openxmlformats.org/officeDocument/2006/relationships/tags" Target="../tags/tag192.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19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56.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7.xml"/><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5" Type="http://schemas.openxmlformats.org/officeDocument/2006/relationships/image" Target="../media/image60.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image" Target="../media/image62.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slide" Target="slide44.xml"/><Relationship Id="rId5" Type="http://schemas.openxmlformats.org/officeDocument/2006/relationships/tags" Target="../tags/tag207.xml"/><Relationship Id="rId10" Type="http://schemas.openxmlformats.org/officeDocument/2006/relationships/slide" Target="slide40.xml"/><Relationship Id="rId4" Type="http://schemas.openxmlformats.org/officeDocument/2006/relationships/tags" Target="../tags/tag206.xml"/><Relationship Id="rId9" Type="http://schemas.openxmlformats.org/officeDocument/2006/relationships/image" Target="../media/image6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212.xml"/><Relationship Id="rId7" Type="http://schemas.openxmlformats.org/officeDocument/2006/relationships/slideLayout" Target="../slideLayouts/slideLayout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s>
</file>

<file path=ppt/slides/_rels/slide4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tags" Target="../tags/tag218.xml"/><Relationship Id="rId7" Type="http://schemas.openxmlformats.org/officeDocument/2006/relationships/slideLayout" Target="../slideLayouts/slideLayout2.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5" Type="http://schemas.openxmlformats.org/officeDocument/2006/relationships/tags" Target="../tags/tag220.xml"/><Relationship Id="rId4" Type="http://schemas.openxmlformats.org/officeDocument/2006/relationships/tags" Target="../tags/tag219.xml"/><Relationship Id="rId9"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image" Target="../media/image64.png"/><Relationship Id="rId5" Type="http://schemas.openxmlformats.org/officeDocument/2006/relationships/slideLayout" Target="../slideLayouts/slideLayout2.xml"/><Relationship Id="rId4" Type="http://schemas.openxmlformats.org/officeDocument/2006/relationships/tags" Target="../tags/tag225.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30.xml"/><Relationship Id="rId7" Type="http://schemas.openxmlformats.org/officeDocument/2006/relationships/tags" Target="../tags/tag234.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5" Type="http://schemas.openxmlformats.org/officeDocument/2006/relationships/tags" Target="../tags/tag232.xml"/><Relationship Id="rId10" Type="http://schemas.openxmlformats.org/officeDocument/2006/relationships/image" Target="../media/image68.png"/><Relationship Id="rId4" Type="http://schemas.openxmlformats.org/officeDocument/2006/relationships/tags" Target="../tags/tag231.xml"/><Relationship Id="rId9" Type="http://schemas.openxmlformats.org/officeDocument/2006/relationships/image" Target="../media/image6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5.xml"/><Relationship Id="rId7"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0.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9918D6-9F19-46F7-BCC2-C9A9E9D5AAD4}"/>
              </a:ext>
            </a:extLst>
          </p:cNvPr>
          <p:cNvSpPr>
            <a:spLocks noGrp="1"/>
          </p:cNvSpPr>
          <p:nvPr>
            <p:ph type="ctrTitle"/>
            <p:custDataLst>
              <p:tags r:id="rId1"/>
            </p:custDataLst>
          </p:nvPr>
        </p:nvSpPr>
        <p:spPr>
          <a:xfrm>
            <a:off x="1524000" y="1971676"/>
            <a:ext cx="9144000" cy="2387600"/>
          </a:xfrm>
        </p:spPr>
        <p:txBody>
          <a:bodyPr>
            <a:normAutofit/>
          </a:bodyPr>
          <a:lstStyle/>
          <a:p>
            <a:r>
              <a:rPr lang="en-US" sz="4800" b="1" dirty="0">
                <a:solidFill>
                  <a:srgbClr val="3A88C8"/>
                </a:solidFill>
              </a:rPr>
              <a:t>Use of the soft skills function </a:t>
            </a:r>
            <a:br>
              <a:rPr lang="en-US" sz="4800" b="1" dirty="0">
                <a:solidFill>
                  <a:srgbClr val="3A88C8"/>
                </a:solidFill>
              </a:rPr>
            </a:br>
            <a:r>
              <a:rPr lang="en-US" sz="4800" b="1" dirty="0">
                <a:solidFill>
                  <a:srgbClr val="3A88C8"/>
                </a:solidFill>
              </a:rPr>
              <a:t>on the tool</a:t>
            </a:r>
            <a:endParaRPr lang="fr-FR" sz="4800" b="1" dirty="0">
              <a:solidFill>
                <a:srgbClr val="3A88C8"/>
              </a:solidFill>
            </a:endParaRPr>
          </a:p>
        </p:txBody>
      </p:sp>
      <p:pic>
        <p:nvPicPr>
          <p:cNvPr id="5" name="Image 4">
            <a:extLst>
              <a:ext uri="{FF2B5EF4-FFF2-40B4-BE49-F238E27FC236}">
                <a16:creationId xmlns:a16="http://schemas.microsoft.com/office/drawing/2014/main" id="{8F101F97-FE0A-4B10-9EF8-79729FFAFE72}"/>
              </a:ext>
            </a:extLst>
          </p:cNvPr>
          <p:cNvPicPr>
            <a:picLocks noChangeAspect="1"/>
          </p:cNvPicPr>
          <p:nvPr>
            <p:custDataLst>
              <p:tags r:id="rId2"/>
            </p:custDataLst>
          </p:nvPr>
        </p:nvPicPr>
        <p:blipFill>
          <a:blip r:embed="rId7"/>
          <a:stretch>
            <a:fillRect/>
          </a:stretch>
        </p:blipFill>
        <p:spPr>
          <a:xfrm>
            <a:off x="441442" y="180976"/>
            <a:ext cx="3028950" cy="1790700"/>
          </a:xfrm>
          <a:prstGeom prst="rect">
            <a:avLst/>
          </a:prstGeom>
        </p:spPr>
      </p:pic>
      <p:pic>
        <p:nvPicPr>
          <p:cNvPr id="7" name="Image 6">
            <a:extLst>
              <a:ext uri="{FF2B5EF4-FFF2-40B4-BE49-F238E27FC236}">
                <a16:creationId xmlns:a16="http://schemas.microsoft.com/office/drawing/2014/main" id="{82322716-2493-4452-A045-DEAC2A9AC739}"/>
              </a:ext>
            </a:extLst>
          </p:cNvPr>
          <p:cNvPicPr>
            <a:picLocks noChangeAspect="1"/>
          </p:cNvPicPr>
          <p:nvPr>
            <p:custDataLst>
              <p:tags r:id="rId3"/>
            </p:custDataLst>
          </p:nvPr>
        </p:nvPicPr>
        <p:blipFill>
          <a:blip r:embed="rId8"/>
          <a:stretch>
            <a:fillRect/>
          </a:stretch>
        </p:blipFill>
        <p:spPr>
          <a:xfrm>
            <a:off x="7797683" y="352426"/>
            <a:ext cx="3952875" cy="1447800"/>
          </a:xfrm>
          <a:prstGeom prst="rect">
            <a:avLst/>
          </a:prstGeom>
        </p:spPr>
      </p:pic>
      <p:pic>
        <p:nvPicPr>
          <p:cNvPr id="8" name="Image 7">
            <a:extLst>
              <a:ext uri="{FF2B5EF4-FFF2-40B4-BE49-F238E27FC236}">
                <a16:creationId xmlns:a16="http://schemas.microsoft.com/office/drawing/2014/main" id="{271BC1E9-0BEE-4404-A460-F17BD3BD17C1}"/>
              </a:ext>
            </a:extLst>
          </p:cNvPr>
          <p:cNvPicPr>
            <a:picLocks noChangeAspect="1"/>
          </p:cNvPicPr>
          <p:nvPr>
            <p:custDataLst>
              <p:tags r:id="rId4"/>
            </p:custDataLst>
          </p:nvPr>
        </p:nvPicPr>
        <p:blipFill rotWithShape="1">
          <a:blip r:embed="rId9" cstate="print">
            <a:extLst>
              <a:ext uri="{28A0092B-C50C-407E-A947-70E740481C1C}">
                <a14:useLocalDpi xmlns:a14="http://schemas.microsoft.com/office/drawing/2010/main" val="0"/>
              </a:ext>
            </a:extLst>
          </a:blip>
          <a:srcRect t="18663" b="19283"/>
          <a:stretch/>
        </p:blipFill>
        <p:spPr>
          <a:xfrm>
            <a:off x="4007073" y="4359276"/>
            <a:ext cx="4177854" cy="959976"/>
          </a:xfrm>
          <a:prstGeom prst="rect">
            <a:avLst/>
          </a:prstGeom>
        </p:spPr>
      </p:pic>
    </p:spTree>
    <p:extLst>
      <p:ext uri="{BB962C8B-B14F-4D97-AF65-F5344CB8AC3E}">
        <p14:creationId xmlns:p14="http://schemas.microsoft.com/office/powerpoint/2010/main" val="1409380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38767EE-A06C-4E39-85DC-A8072D3FF458}"/>
              </a:ext>
            </a:extLst>
          </p:cNvPr>
          <p:cNvPicPr>
            <a:picLocks noChangeAspect="1"/>
          </p:cNvPicPr>
          <p:nvPr>
            <p:custDataLst>
              <p:tags r:id="rId1"/>
            </p:custDataLst>
          </p:nvPr>
        </p:nvPicPr>
        <p:blipFill rotWithShape="1">
          <a:blip r:embed="rId5">
            <a:extLst>
              <a:ext uri="{28A0092B-C50C-407E-A947-70E740481C1C}">
                <a14:useLocalDpi xmlns:a14="http://schemas.microsoft.com/office/drawing/2010/main" val="0"/>
              </a:ext>
            </a:extLst>
          </a:blip>
          <a:srcRect l="305" r="305"/>
          <a:stretch/>
        </p:blipFill>
        <p:spPr>
          <a:xfrm>
            <a:off x="605051" y="1529182"/>
            <a:ext cx="10800000" cy="5310474"/>
          </a:xfrm>
          <a:prstGeom prst="rect">
            <a:avLst/>
          </a:prstGeom>
        </p:spPr>
      </p:pic>
      <p:sp>
        <p:nvSpPr>
          <p:cNvPr id="8" name="Ellipse 7">
            <a:extLst>
              <a:ext uri="{FF2B5EF4-FFF2-40B4-BE49-F238E27FC236}">
                <a16:creationId xmlns:a16="http://schemas.microsoft.com/office/drawing/2014/main" id="{C7941FCA-681E-43DE-90A1-6F15014C9CC0}"/>
              </a:ext>
            </a:extLst>
          </p:cNvPr>
          <p:cNvSpPr/>
          <p:nvPr>
            <p:custDataLst>
              <p:tags r:id="rId2"/>
            </p:custDataLst>
          </p:nvPr>
        </p:nvSpPr>
        <p:spPr>
          <a:xfrm>
            <a:off x="2475791" y="3500120"/>
            <a:ext cx="1354529" cy="341869"/>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24C8CC44-C48C-4A70-8CCD-0E339BBF7A78}"/>
              </a:ext>
            </a:extLst>
          </p:cNvPr>
          <p:cNvSpPr>
            <a:spLocks noGrp="1"/>
          </p:cNvSpPr>
          <p:nvPr>
            <p:ph type="sldNum" sz="quarter" idx="12"/>
            <p:custDataLst>
              <p:tags r:id="rId3"/>
            </p:custDataLst>
          </p:nvPr>
        </p:nvSpPr>
        <p:spPr/>
        <p:txBody>
          <a:bodyPr/>
          <a:lstStyle/>
          <a:p>
            <a:fld id="{B3DC7CD3-E059-442A-912E-598EA0B387A3}" type="slidenum">
              <a:rPr lang="fr-FR" smtClean="0"/>
              <a:t>10</a:t>
            </a:fld>
            <a:endParaRPr lang="fr-FR"/>
          </a:p>
        </p:txBody>
      </p:sp>
      <p:sp>
        <p:nvSpPr>
          <p:cNvPr id="10" name="ZoneTexte 9">
            <a:extLst>
              <a:ext uri="{FF2B5EF4-FFF2-40B4-BE49-F238E27FC236}">
                <a16:creationId xmlns:a16="http://schemas.microsoft.com/office/drawing/2014/main" id="{0FEE832C-F4E2-48BE-BB18-DD4446B0AC6E}"/>
              </a:ext>
            </a:extLst>
          </p:cNvPr>
          <p:cNvSpPr txBox="1"/>
          <p:nvPr/>
        </p:nvSpPr>
        <p:spPr>
          <a:xfrm>
            <a:off x="605051" y="745270"/>
            <a:ext cx="8872436" cy="338554"/>
          </a:xfrm>
          <a:prstGeom prst="rect">
            <a:avLst/>
          </a:prstGeom>
          <a:noFill/>
        </p:spPr>
        <p:txBody>
          <a:bodyPr wrap="square">
            <a:spAutoFit/>
          </a:bodyPr>
          <a:lstStyle/>
          <a:p>
            <a:pPr marL="342900" indent="-342900">
              <a:buFont typeface="+mj-lt"/>
              <a:buAutoNum type="arabicPeriod" startAt="3"/>
            </a:pPr>
            <a:r>
              <a:rPr lang="en-US" sz="1600" dirty="0"/>
              <a:t>Click on the name of the soft skill to view the details of the different levels</a:t>
            </a:r>
          </a:p>
        </p:txBody>
      </p:sp>
    </p:spTree>
    <p:extLst>
      <p:ext uri="{BB962C8B-B14F-4D97-AF65-F5344CB8AC3E}">
        <p14:creationId xmlns:p14="http://schemas.microsoft.com/office/powerpoint/2010/main" val="3769431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42B38E3-84A8-4A49-BCD3-A8354AE89D65}"/>
              </a:ext>
            </a:extLst>
          </p:cNvPr>
          <p:cNvPicPr>
            <a:picLocks noChangeAspect="1"/>
          </p:cNvPicPr>
          <p:nvPr/>
        </p:nvPicPr>
        <p:blipFill rotWithShape="1">
          <a:blip r:embed="rId7"/>
          <a:srcRect t="8888" r="1042" b="5066"/>
          <a:stretch/>
        </p:blipFill>
        <p:spPr>
          <a:xfrm>
            <a:off x="605051" y="1575735"/>
            <a:ext cx="10800000" cy="5282265"/>
          </a:xfrm>
          <a:prstGeom prst="rect">
            <a:avLst/>
          </a:prstGeom>
        </p:spPr>
      </p:pic>
      <p:cxnSp>
        <p:nvCxnSpPr>
          <p:cNvPr id="6" name="Connecteur droit avec flèche 5">
            <a:extLst>
              <a:ext uri="{FF2B5EF4-FFF2-40B4-BE49-F238E27FC236}">
                <a16:creationId xmlns:a16="http://schemas.microsoft.com/office/drawing/2014/main" id="{230CCAF9-69DD-46C7-8BBE-EBDACEE0E08A}"/>
              </a:ext>
            </a:extLst>
          </p:cNvPr>
          <p:cNvCxnSpPr>
            <a:cxnSpLocks/>
          </p:cNvCxnSpPr>
          <p:nvPr>
            <p:custDataLst>
              <p:tags r:id="rId1"/>
            </p:custDataLst>
          </p:nvPr>
        </p:nvCxnSpPr>
        <p:spPr>
          <a:xfrm>
            <a:off x="11405051" y="4674637"/>
            <a:ext cx="0" cy="2060460"/>
          </a:xfrm>
          <a:prstGeom prst="straightConnector1">
            <a:avLst/>
          </a:prstGeom>
          <a:ln w="38100">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Rectangle : coins arrondis 8">
            <a:extLst>
              <a:ext uri="{FF2B5EF4-FFF2-40B4-BE49-F238E27FC236}">
                <a16:creationId xmlns:a16="http://schemas.microsoft.com/office/drawing/2014/main" id="{6C5526C4-1D99-4465-8009-F24B6D042664}"/>
              </a:ext>
            </a:extLst>
          </p:cNvPr>
          <p:cNvSpPr/>
          <p:nvPr>
            <p:custDataLst>
              <p:tags r:id="rId2"/>
            </p:custDataLst>
          </p:nvPr>
        </p:nvSpPr>
        <p:spPr>
          <a:xfrm>
            <a:off x="2593910" y="3244645"/>
            <a:ext cx="8658808" cy="1327355"/>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78AF11E2-41FF-42E5-B1D5-A751A4BF8120}"/>
              </a:ext>
            </a:extLst>
          </p:cNvPr>
          <p:cNvSpPr txBox="1"/>
          <p:nvPr>
            <p:custDataLst>
              <p:tags r:id="rId3"/>
            </p:custDataLst>
          </p:nvPr>
        </p:nvSpPr>
        <p:spPr>
          <a:xfrm>
            <a:off x="2202023" y="3232906"/>
            <a:ext cx="391886" cy="369332"/>
          </a:xfrm>
          <a:prstGeom prst="rect">
            <a:avLst/>
          </a:prstGeom>
          <a:noFill/>
        </p:spPr>
        <p:txBody>
          <a:bodyPr wrap="square" rtlCol="0">
            <a:spAutoFit/>
          </a:bodyPr>
          <a:lstStyle/>
          <a:p>
            <a:pPr algn="ctr"/>
            <a:r>
              <a:rPr lang="fr-FR" b="1" dirty="0">
                <a:solidFill>
                  <a:srgbClr val="FF0000"/>
                </a:solidFill>
              </a:rPr>
              <a:t>4</a:t>
            </a:r>
          </a:p>
        </p:txBody>
      </p:sp>
      <p:sp>
        <p:nvSpPr>
          <p:cNvPr id="11" name="ZoneTexte 10">
            <a:extLst>
              <a:ext uri="{FF2B5EF4-FFF2-40B4-BE49-F238E27FC236}">
                <a16:creationId xmlns:a16="http://schemas.microsoft.com/office/drawing/2014/main" id="{AE23FB20-C958-45DC-B9FB-ABA2161379CB}"/>
              </a:ext>
            </a:extLst>
          </p:cNvPr>
          <p:cNvSpPr txBox="1"/>
          <p:nvPr>
            <p:custDataLst>
              <p:tags r:id="rId4"/>
            </p:custDataLst>
          </p:nvPr>
        </p:nvSpPr>
        <p:spPr>
          <a:xfrm>
            <a:off x="11405051" y="5313184"/>
            <a:ext cx="391886" cy="369332"/>
          </a:xfrm>
          <a:prstGeom prst="rect">
            <a:avLst/>
          </a:prstGeom>
          <a:noFill/>
        </p:spPr>
        <p:txBody>
          <a:bodyPr wrap="square" rtlCol="0">
            <a:spAutoFit/>
          </a:bodyPr>
          <a:lstStyle/>
          <a:p>
            <a:pPr algn="ctr"/>
            <a:r>
              <a:rPr lang="fr-FR" b="1" dirty="0">
                <a:solidFill>
                  <a:srgbClr val="FF0000"/>
                </a:solidFill>
              </a:rPr>
              <a:t>5</a:t>
            </a:r>
          </a:p>
        </p:txBody>
      </p:sp>
      <p:sp>
        <p:nvSpPr>
          <p:cNvPr id="2" name="Espace réservé du numéro de diapositive 1">
            <a:extLst>
              <a:ext uri="{FF2B5EF4-FFF2-40B4-BE49-F238E27FC236}">
                <a16:creationId xmlns:a16="http://schemas.microsoft.com/office/drawing/2014/main" id="{B317171F-CFD8-4C73-AF22-662559C8FFA0}"/>
              </a:ext>
            </a:extLst>
          </p:cNvPr>
          <p:cNvSpPr>
            <a:spLocks noGrp="1"/>
          </p:cNvSpPr>
          <p:nvPr>
            <p:ph type="sldNum" sz="quarter" idx="12"/>
            <p:custDataLst>
              <p:tags r:id="rId5"/>
            </p:custDataLst>
          </p:nvPr>
        </p:nvSpPr>
        <p:spPr/>
        <p:txBody>
          <a:bodyPr/>
          <a:lstStyle/>
          <a:p>
            <a:fld id="{B3DC7CD3-E059-442A-912E-598EA0B387A3}" type="slidenum">
              <a:rPr lang="fr-FR" smtClean="0"/>
              <a:t>11</a:t>
            </a:fld>
            <a:endParaRPr lang="fr-FR"/>
          </a:p>
        </p:txBody>
      </p:sp>
      <p:sp>
        <p:nvSpPr>
          <p:cNvPr id="12" name="ZoneTexte 11">
            <a:extLst>
              <a:ext uri="{FF2B5EF4-FFF2-40B4-BE49-F238E27FC236}">
                <a16:creationId xmlns:a16="http://schemas.microsoft.com/office/drawing/2014/main" id="{C2C4646F-960E-4108-BED4-D9C9F7399DD8}"/>
              </a:ext>
            </a:extLst>
          </p:cNvPr>
          <p:cNvSpPr txBox="1"/>
          <p:nvPr/>
        </p:nvSpPr>
        <p:spPr>
          <a:xfrm>
            <a:off x="605051" y="745270"/>
            <a:ext cx="8872436" cy="584775"/>
          </a:xfrm>
          <a:prstGeom prst="rect">
            <a:avLst/>
          </a:prstGeom>
          <a:noFill/>
        </p:spPr>
        <p:txBody>
          <a:bodyPr wrap="square">
            <a:spAutoFit/>
          </a:bodyPr>
          <a:lstStyle/>
          <a:p>
            <a:pPr marL="342900" indent="-342900">
              <a:buFont typeface="+mj-lt"/>
              <a:buAutoNum type="arabicPeriod" startAt="4"/>
            </a:pPr>
            <a:r>
              <a:rPr lang="en-US" sz="1600" dirty="0"/>
              <a:t>View the 4 levels of the soft skill</a:t>
            </a:r>
          </a:p>
          <a:p>
            <a:pPr marL="342900" indent="-342900">
              <a:buFont typeface="+mj-lt"/>
              <a:buAutoNum type="arabicPeriod" startAt="4"/>
            </a:pPr>
            <a:r>
              <a:rPr lang="en-US" sz="1600" dirty="0"/>
              <a:t>Drag the scroll bar to read all the observable </a:t>
            </a:r>
            <a:r>
              <a:rPr lang="en-US" sz="1600" dirty="0" err="1"/>
              <a:t>behaviours</a:t>
            </a:r>
            <a:endParaRPr lang="en-US" sz="1600" dirty="0"/>
          </a:p>
        </p:txBody>
      </p:sp>
    </p:spTree>
    <p:extLst>
      <p:ext uri="{BB962C8B-B14F-4D97-AF65-F5344CB8AC3E}">
        <p14:creationId xmlns:p14="http://schemas.microsoft.com/office/powerpoint/2010/main" val="265097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A733B47-A385-4029-915A-6334F4315EB1}"/>
              </a:ext>
            </a:extLst>
          </p:cNvPr>
          <p:cNvPicPr>
            <a:picLocks noChangeAspect="1"/>
          </p:cNvPicPr>
          <p:nvPr/>
        </p:nvPicPr>
        <p:blipFill rotWithShape="1">
          <a:blip r:embed="rId15"/>
          <a:srcRect t="8592" r="1042" b="5066"/>
          <a:stretch/>
        </p:blipFill>
        <p:spPr>
          <a:xfrm>
            <a:off x="605051" y="1557545"/>
            <a:ext cx="10800000" cy="5300455"/>
          </a:xfrm>
          <a:prstGeom prst="rect">
            <a:avLst/>
          </a:prstGeom>
        </p:spPr>
      </p:pic>
      <p:sp>
        <p:nvSpPr>
          <p:cNvPr id="4" name="ZoneTexte 3">
            <a:extLst>
              <a:ext uri="{FF2B5EF4-FFF2-40B4-BE49-F238E27FC236}">
                <a16:creationId xmlns:a16="http://schemas.microsoft.com/office/drawing/2014/main" id="{E581081C-DB26-4B4C-8B6E-CCADD3BB03C5}"/>
              </a:ext>
            </a:extLst>
          </p:cNvPr>
          <p:cNvSpPr txBox="1"/>
          <p:nvPr>
            <p:custDataLst>
              <p:tags r:id="rId1"/>
            </p:custDataLst>
          </p:nvPr>
        </p:nvSpPr>
        <p:spPr>
          <a:xfrm>
            <a:off x="5481320" y="3567879"/>
            <a:ext cx="160020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Name of the organisation</a:t>
            </a:r>
          </a:p>
        </p:txBody>
      </p:sp>
      <p:sp>
        <p:nvSpPr>
          <p:cNvPr id="9" name="ZoneTexte 8">
            <a:extLst>
              <a:ext uri="{FF2B5EF4-FFF2-40B4-BE49-F238E27FC236}">
                <a16:creationId xmlns:a16="http://schemas.microsoft.com/office/drawing/2014/main" id="{640A04DC-C58A-4A5F-BE9F-737CA364B208}"/>
              </a:ext>
            </a:extLst>
          </p:cNvPr>
          <p:cNvSpPr txBox="1"/>
          <p:nvPr>
            <p:custDataLst>
              <p:tags r:id="rId2"/>
            </p:custDataLst>
          </p:nvPr>
        </p:nvSpPr>
        <p:spPr>
          <a:xfrm>
            <a:off x="5486400" y="3886200"/>
            <a:ext cx="160020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Name of the organisation</a:t>
            </a:r>
          </a:p>
        </p:txBody>
      </p:sp>
      <p:sp>
        <p:nvSpPr>
          <p:cNvPr id="10" name="ZoneTexte 9">
            <a:extLst>
              <a:ext uri="{FF2B5EF4-FFF2-40B4-BE49-F238E27FC236}">
                <a16:creationId xmlns:a16="http://schemas.microsoft.com/office/drawing/2014/main" id="{AD36AF96-9556-4C4C-B10D-E7378B433DA9}"/>
              </a:ext>
            </a:extLst>
          </p:cNvPr>
          <p:cNvSpPr txBox="1"/>
          <p:nvPr>
            <p:custDataLst>
              <p:tags r:id="rId3"/>
            </p:custDataLst>
          </p:nvPr>
        </p:nvSpPr>
        <p:spPr>
          <a:xfrm>
            <a:off x="5481320" y="4211320"/>
            <a:ext cx="160020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Name of the organisation</a:t>
            </a:r>
          </a:p>
        </p:txBody>
      </p:sp>
      <p:sp>
        <p:nvSpPr>
          <p:cNvPr id="11" name="ZoneTexte 10">
            <a:extLst>
              <a:ext uri="{FF2B5EF4-FFF2-40B4-BE49-F238E27FC236}">
                <a16:creationId xmlns:a16="http://schemas.microsoft.com/office/drawing/2014/main" id="{7444E109-35B6-41B9-875D-F5662DE16729}"/>
              </a:ext>
            </a:extLst>
          </p:cNvPr>
          <p:cNvSpPr txBox="1"/>
          <p:nvPr>
            <p:custDataLst>
              <p:tags r:id="rId4"/>
            </p:custDataLst>
          </p:nvPr>
        </p:nvSpPr>
        <p:spPr>
          <a:xfrm>
            <a:off x="4003040" y="3567879"/>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First </a:t>
            </a:r>
            <a:r>
              <a:rPr lang="fr-FR" sz="900" dirty="0" err="1">
                <a:solidFill>
                  <a:schemeClr val="tx1">
                    <a:lumMod val="50000"/>
                    <a:lumOff val="50000"/>
                  </a:schemeClr>
                </a:solidFill>
                <a:latin typeface="Arial" panose="020B0604020202020204" pitchFamily="34" charset="0"/>
                <a:cs typeface="Arial" panose="020B0604020202020204" pitchFamily="34" charset="0"/>
              </a:rPr>
              <a:t>name</a:t>
            </a:r>
            <a:r>
              <a:rPr lang="fr-FR" sz="900" dirty="0">
                <a:solidFill>
                  <a:schemeClr val="tx1">
                    <a:lumMod val="50000"/>
                    <a:lumOff val="50000"/>
                  </a:schemeClr>
                </a:solidFill>
                <a:latin typeface="Arial" panose="020B0604020202020204" pitchFamily="34" charset="0"/>
                <a:cs typeface="Arial" panose="020B0604020202020204" pitchFamily="34" charset="0"/>
              </a:rPr>
              <a:t> 1</a:t>
            </a:r>
          </a:p>
        </p:txBody>
      </p:sp>
      <p:sp>
        <p:nvSpPr>
          <p:cNvPr id="12" name="ZoneTexte 11">
            <a:extLst>
              <a:ext uri="{FF2B5EF4-FFF2-40B4-BE49-F238E27FC236}">
                <a16:creationId xmlns:a16="http://schemas.microsoft.com/office/drawing/2014/main" id="{634FE478-964F-4B8D-AECA-18E57444E893}"/>
              </a:ext>
            </a:extLst>
          </p:cNvPr>
          <p:cNvSpPr txBox="1"/>
          <p:nvPr>
            <p:custDataLst>
              <p:tags r:id="rId5"/>
            </p:custDataLst>
          </p:nvPr>
        </p:nvSpPr>
        <p:spPr>
          <a:xfrm>
            <a:off x="4008120" y="3886200"/>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First </a:t>
            </a:r>
            <a:r>
              <a:rPr lang="fr-FR" sz="900" dirty="0" err="1">
                <a:solidFill>
                  <a:schemeClr val="tx1">
                    <a:lumMod val="50000"/>
                    <a:lumOff val="50000"/>
                  </a:schemeClr>
                </a:solidFill>
                <a:latin typeface="Arial" panose="020B0604020202020204" pitchFamily="34" charset="0"/>
                <a:cs typeface="Arial" panose="020B0604020202020204" pitchFamily="34" charset="0"/>
              </a:rPr>
              <a:t>name</a:t>
            </a:r>
            <a:r>
              <a:rPr lang="fr-FR" sz="900" dirty="0">
                <a:solidFill>
                  <a:schemeClr val="tx1">
                    <a:lumMod val="50000"/>
                    <a:lumOff val="50000"/>
                  </a:schemeClr>
                </a:solidFill>
                <a:latin typeface="Arial" panose="020B0604020202020204" pitchFamily="34" charset="0"/>
                <a:cs typeface="Arial" panose="020B0604020202020204" pitchFamily="34" charset="0"/>
              </a:rPr>
              <a:t> 2</a:t>
            </a:r>
          </a:p>
        </p:txBody>
      </p:sp>
      <p:sp>
        <p:nvSpPr>
          <p:cNvPr id="13" name="ZoneTexte 12">
            <a:extLst>
              <a:ext uri="{FF2B5EF4-FFF2-40B4-BE49-F238E27FC236}">
                <a16:creationId xmlns:a16="http://schemas.microsoft.com/office/drawing/2014/main" id="{343BEB86-E7F2-4BE0-8FCF-A2820A34E9B5}"/>
              </a:ext>
            </a:extLst>
          </p:cNvPr>
          <p:cNvSpPr txBox="1"/>
          <p:nvPr>
            <p:custDataLst>
              <p:tags r:id="rId6"/>
            </p:custDataLst>
          </p:nvPr>
        </p:nvSpPr>
        <p:spPr>
          <a:xfrm>
            <a:off x="4003040" y="4211320"/>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First </a:t>
            </a:r>
            <a:r>
              <a:rPr lang="fr-FR" sz="900" dirty="0" err="1">
                <a:solidFill>
                  <a:schemeClr val="tx1">
                    <a:lumMod val="50000"/>
                    <a:lumOff val="50000"/>
                  </a:schemeClr>
                </a:solidFill>
                <a:latin typeface="Arial" panose="020B0604020202020204" pitchFamily="34" charset="0"/>
                <a:cs typeface="Arial" panose="020B0604020202020204" pitchFamily="34" charset="0"/>
              </a:rPr>
              <a:t>name</a:t>
            </a:r>
            <a:r>
              <a:rPr lang="fr-FR" sz="900" dirty="0">
                <a:solidFill>
                  <a:schemeClr val="tx1">
                    <a:lumMod val="50000"/>
                    <a:lumOff val="50000"/>
                  </a:schemeClr>
                </a:solidFill>
                <a:latin typeface="Arial" panose="020B0604020202020204" pitchFamily="34" charset="0"/>
                <a:cs typeface="Arial" panose="020B0604020202020204" pitchFamily="34" charset="0"/>
              </a:rPr>
              <a:t> 3 </a:t>
            </a:r>
          </a:p>
        </p:txBody>
      </p:sp>
      <p:sp>
        <p:nvSpPr>
          <p:cNvPr id="14" name="ZoneTexte 13">
            <a:extLst>
              <a:ext uri="{FF2B5EF4-FFF2-40B4-BE49-F238E27FC236}">
                <a16:creationId xmlns:a16="http://schemas.microsoft.com/office/drawing/2014/main" id="{17E3302E-A318-4777-8FDC-C7AA57DA3697}"/>
              </a:ext>
            </a:extLst>
          </p:cNvPr>
          <p:cNvSpPr txBox="1"/>
          <p:nvPr>
            <p:custDataLst>
              <p:tags r:id="rId7"/>
            </p:custDataLst>
          </p:nvPr>
        </p:nvSpPr>
        <p:spPr>
          <a:xfrm>
            <a:off x="2593340" y="3567879"/>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NAME 1</a:t>
            </a:r>
          </a:p>
        </p:txBody>
      </p:sp>
      <p:sp>
        <p:nvSpPr>
          <p:cNvPr id="15" name="ZoneTexte 14">
            <a:extLst>
              <a:ext uri="{FF2B5EF4-FFF2-40B4-BE49-F238E27FC236}">
                <a16:creationId xmlns:a16="http://schemas.microsoft.com/office/drawing/2014/main" id="{AFDA2030-D34D-4D77-8D0D-39E9FF39A779}"/>
              </a:ext>
            </a:extLst>
          </p:cNvPr>
          <p:cNvSpPr txBox="1"/>
          <p:nvPr>
            <p:custDataLst>
              <p:tags r:id="rId8"/>
            </p:custDataLst>
          </p:nvPr>
        </p:nvSpPr>
        <p:spPr>
          <a:xfrm>
            <a:off x="2598420" y="3886200"/>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NAME 2</a:t>
            </a:r>
          </a:p>
        </p:txBody>
      </p:sp>
      <p:sp>
        <p:nvSpPr>
          <p:cNvPr id="16" name="ZoneTexte 15">
            <a:extLst>
              <a:ext uri="{FF2B5EF4-FFF2-40B4-BE49-F238E27FC236}">
                <a16:creationId xmlns:a16="http://schemas.microsoft.com/office/drawing/2014/main" id="{DC8539B1-99E5-4DA0-8196-E8E66F725997}"/>
              </a:ext>
            </a:extLst>
          </p:cNvPr>
          <p:cNvSpPr txBox="1"/>
          <p:nvPr>
            <p:custDataLst>
              <p:tags r:id="rId9"/>
            </p:custDataLst>
          </p:nvPr>
        </p:nvSpPr>
        <p:spPr>
          <a:xfrm>
            <a:off x="2593340" y="4211320"/>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NAME 3</a:t>
            </a:r>
          </a:p>
        </p:txBody>
      </p:sp>
      <p:sp>
        <p:nvSpPr>
          <p:cNvPr id="17" name="Ellipse 16">
            <a:extLst>
              <a:ext uri="{FF2B5EF4-FFF2-40B4-BE49-F238E27FC236}">
                <a16:creationId xmlns:a16="http://schemas.microsoft.com/office/drawing/2014/main" id="{0FD8C995-848E-41DB-84BF-F5ED19142B76}"/>
              </a:ext>
            </a:extLst>
          </p:cNvPr>
          <p:cNvSpPr/>
          <p:nvPr>
            <p:custDataLst>
              <p:tags r:id="rId10"/>
            </p:custDataLst>
          </p:nvPr>
        </p:nvSpPr>
        <p:spPr>
          <a:xfrm>
            <a:off x="2445311" y="3557890"/>
            <a:ext cx="836369" cy="261141"/>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C2E656CB-6DC9-4AAD-B2D9-BEB7EFAF3DDE}"/>
              </a:ext>
            </a:extLst>
          </p:cNvPr>
          <p:cNvSpPr txBox="1"/>
          <p:nvPr>
            <p:custDataLst>
              <p:tags r:id="rId11"/>
            </p:custDataLst>
          </p:nvPr>
        </p:nvSpPr>
        <p:spPr>
          <a:xfrm>
            <a:off x="2202023" y="3232906"/>
            <a:ext cx="391886" cy="369332"/>
          </a:xfrm>
          <a:prstGeom prst="rect">
            <a:avLst/>
          </a:prstGeom>
          <a:noFill/>
        </p:spPr>
        <p:txBody>
          <a:bodyPr wrap="square" rtlCol="0">
            <a:spAutoFit/>
          </a:bodyPr>
          <a:lstStyle/>
          <a:p>
            <a:pPr algn="ctr"/>
            <a:r>
              <a:rPr lang="fr-FR" b="1" dirty="0">
                <a:solidFill>
                  <a:srgbClr val="FF0000"/>
                </a:solidFill>
              </a:rPr>
              <a:t>2</a:t>
            </a:r>
          </a:p>
        </p:txBody>
      </p:sp>
      <p:sp>
        <p:nvSpPr>
          <p:cNvPr id="2" name="Espace réservé du numéro de diapositive 1">
            <a:extLst>
              <a:ext uri="{FF2B5EF4-FFF2-40B4-BE49-F238E27FC236}">
                <a16:creationId xmlns:a16="http://schemas.microsoft.com/office/drawing/2014/main" id="{8D2378D4-2074-413A-A4F8-686788FFFAC2}"/>
              </a:ext>
            </a:extLst>
          </p:cNvPr>
          <p:cNvSpPr>
            <a:spLocks noGrp="1"/>
          </p:cNvSpPr>
          <p:nvPr>
            <p:ph type="sldNum" sz="quarter" idx="12"/>
            <p:custDataLst>
              <p:tags r:id="rId12"/>
            </p:custDataLst>
          </p:nvPr>
        </p:nvSpPr>
        <p:spPr/>
        <p:txBody>
          <a:bodyPr/>
          <a:lstStyle/>
          <a:p>
            <a:fld id="{B3DC7CD3-E059-442A-912E-598EA0B387A3}" type="slidenum">
              <a:rPr lang="fr-FR" smtClean="0"/>
              <a:t>12</a:t>
            </a:fld>
            <a:endParaRPr lang="fr-FR"/>
          </a:p>
        </p:txBody>
      </p:sp>
      <p:sp>
        <p:nvSpPr>
          <p:cNvPr id="8" name="Rectangle 7">
            <a:extLst>
              <a:ext uri="{FF2B5EF4-FFF2-40B4-BE49-F238E27FC236}">
                <a16:creationId xmlns:a16="http://schemas.microsoft.com/office/drawing/2014/main" id="{C4D0A154-02F4-4B68-B789-1487EA313563}"/>
              </a:ext>
            </a:extLst>
          </p:cNvPr>
          <p:cNvSpPr/>
          <p:nvPr/>
        </p:nvSpPr>
        <p:spPr>
          <a:xfrm>
            <a:off x="2593340" y="4442152"/>
            <a:ext cx="8760460" cy="2238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itre 5">
            <a:extLst>
              <a:ext uri="{FF2B5EF4-FFF2-40B4-BE49-F238E27FC236}">
                <a16:creationId xmlns:a16="http://schemas.microsoft.com/office/drawing/2014/main" id="{BB52484B-B8FD-4354-97F5-79A265AEE4FD}"/>
              </a:ext>
            </a:extLst>
          </p:cNvPr>
          <p:cNvSpPr>
            <a:spLocks noGrp="1"/>
          </p:cNvSpPr>
          <p:nvPr>
            <p:ph type="title"/>
          </p:nvPr>
        </p:nvSpPr>
        <p:spPr>
          <a:xfrm>
            <a:off x="605050" y="193938"/>
            <a:ext cx="10748749" cy="570292"/>
          </a:xfrm>
          <a:solidFill>
            <a:srgbClr val="3A88C8"/>
          </a:solidFill>
        </p:spPr>
        <p:txBody>
          <a:bodyPr>
            <a:normAutofit/>
          </a:bodyPr>
          <a:lstStyle/>
          <a:p>
            <a:pPr algn="ctr" rtl="0" eaLnBrk="1" latinLnBrk="0" hangingPunct="1"/>
            <a:r>
              <a:rPr lang="fr-FR" sz="2000" b="1" kern="1200" dirty="0">
                <a:solidFill>
                  <a:srgbClr val="FFFFFF"/>
                </a:solidFill>
                <a:effectLst/>
                <a:latin typeface="Calibri" panose="020F0502020204030204" pitchFamily="34" charset="0"/>
                <a:ea typeface="+mn-ea"/>
                <a:cs typeface="+mn-cs"/>
              </a:rPr>
              <a:t>SAVE INITIAL PLACEMENTS</a:t>
            </a:r>
            <a:endParaRPr lang="fr-FR" sz="5400" dirty="0">
              <a:effectLst/>
            </a:endParaRPr>
          </a:p>
        </p:txBody>
      </p:sp>
      <p:sp>
        <p:nvSpPr>
          <p:cNvPr id="20" name="ZoneTexte 19">
            <a:extLst>
              <a:ext uri="{FF2B5EF4-FFF2-40B4-BE49-F238E27FC236}">
                <a16:creationId xmlns:a16="http://schemas.microsoft.com/office/drawing/2014/main" id="{B369BD39-9B54-49A8-B88B-487304737784}"/>
              </a:ext>
            </a:extLst>
          </p:cNvPr>
          <p:cNvSpPr txBox="1"/>
          <p:nvPr/>
        </p:nvSpPr>
        <p:spPr>
          <a:xfrm>
            <a:off x="605050" y="775142"/>
            <a:ext cx="7818188" cy="584775"/>
          </a:xfrm>
          <a:prstGeom prst="rect">
            <a:avLst/>
          </a:prstGeom>
          <a:noFill/>
        </p:spPr>
        <p:txBody>
          <a:bodyPr wrap="square">
            <a:spAutoFit/>
          </a:bodyPr>
          <a:lstStyle/>
          <a:p>
            <a:pPr marL="342900" indent="-342900">
              <a:buFont typeface="+mj-lt"/>
              <a:buAutoNum type="arabicPeriod"/>
            </a:pPr>
            <a:r>
              <a:rPr lang="en-US" sz="1600" dirty="0"/>
              <a:t>Click on the tab « Initial placement » : You will arrive on this page</a:t>
            </a:r>
          </a:p>
          <a:p>
            <a:pPr marL="342900" indent="-342900">
              <a:buFont typeface="+mj-lt"/>
              <a:buAutoNum type="arabicPeriod"/>
            </a:pPr>
            <a:r>
              <a:rPr lang="en-US" sz="1600" dirty="0"/>
              <a:t>Choose the trainee you want to do the placement with by clicking on their name</a:t>
            </a:r>
          </a:p>
        </p:txBody>
      </p:sp>
    </p:spTree>
    <p:extLst>
      <p:ext uri="{BB962C8B-B14F-4D97-AF65-F5344CB8AC3E}">
        <p14:creationId xmlns:p14="http://schemas.microsoft.com/office/powerpoint/2010/main" val="299639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C9B7BD1-DE52-458C-90A8-425E77BBE2C9}"/>
              </a:ext>
            </a:extLst>
          </p:cNvPr>
          <p:cNvPicPr>
            <a:picLocks noChangeAspect="1"/>
          </p:cNvPicPr>
          <p:nvPr/>
        </p:nvPicPr>
        <p:blipFill rotWithShape="1">
          <a:blip r:embed="rId10"/>
          <a:srcRect t="8296" r="1042" b="5333"/>
          <a:stretch/>
        </p:blipFill>
        <p:spPr>
          <a:xfrm>
            <a:off x="605051" y="1555768"/>
            <a:ext cx="10800000" cy="5302232"/>
          </a:xfrm>
          <a:prstGeom prst="rect">
            <a:avLst/>
          </a:prstGeom>
        </p:spPr>
      </p:pic>
      <p:sp>
        <p:nvSpPr>
          <p:cNvPr id="7" name="ZoneTexte 6">
            <a:extLst>
              <a:ext uri="{FF2B5EF4-FFF2-40B4-BE49-F238E27FC236}">
                <a16:creationId xmlns:a16="http://schemas.microsoft.com/office/drawing/2014/main" id="{36712433-49DC-4C18-973A-3392A678D6EE}"/>
              </a:ext>
            </a:extLst>
          </p:cNvPr>
          <p:cNvSpPr txBox="1"/>
          <p:nvPr>
            <p:custDataLst>
              <p:tags r:id="rId1"/>
            </p:custDataLst>
          </p:nvPr>
        </p:nvSpPr>
        <p:spPr>
          <a:xfrm>
            <a:off x="605050" y="529109"/>
            <a:ext cx="10800001" cy="830997"/>
          </a:xfrm>
          <a:prstGeom prst="rect">
            <a:avLst/>
          </a:prstGeom>
          <a:noFill/>
        </p:spPr>
        <p:txBody>
          <a:bodyPr wrap="square" rtlCol="0">
            <a:spAutoFit/>
          </a:bodyPr>
          <a:lstStyle/>
          <a:p>
            <a:pPr marL="342900" indent="-342900">
              <a:buFont typeface="+mj-lt"/>
              <a:buAutoNum type="arabicPeriod" startAt="3"/>
            </a:pPr>
            <a:r>
              <a:rPr lang="en-US" sz="1600" dirty="0"/>
              <a:t>Choose the date of the initial placement, by default the tool will record the current date</a:t>
            </a:r>
          </a:p>
          <a:p>
            <a:pPr marL="342900" indent="-342900">
              <a:buFont typeface="+mj-lt"/>
              <a:buAutoNum type="arabicPeriod" startAt="3"/>
            </a:pPr>
            <a:r>
              <a:rPr lang="en-US" sz="1600" dirty="0"/>
              <a:t>Click on the soft skills levels on which you want to place the trainee (once selected the soft skills level turns green)</a:t>
            </a:r>
          </a:p>
          <a:p>
            <a:pPr marL="342900" indent="-342900">
              <a:buFont typeface="+mj-lt"/>
              <a:buAutoNum type="arabicPeriod" startAt="3"/>
            </a:pPr>
            <a:r>
              <a:rPr lang="en-US" sz="1600" dirty="0"/>
              <a:t>Drag the scroll bar to read the entire soft skills database to place the trainee on all or part of the soft skills</a:t>
            </a:r>
          </a:p>
        </p:txBody>
      </p:sp>
      <p:sp>
        <p:nvSpPr>
          <p:cNvPr id="22" name="Ellipse 21">
            <a:extLst>
              <a:ext uri="{FF2B5EF4-FFF2-40B4-BE49-F238E27FC236}">
                <a16:creationId xmlns:a16="http://schemas.microsoft.com/office/drawing/2014/main" id="{16CFA947-F3B6-49B8-81ED-1EC905F03EC9}"/>
              </a:ext>
            </a:extLst>
          </p:cNvPr>
          <p:cNvSpPr/>
          <p:nvPr>
            <p:custDataLst>
              <p:tags r:id="rId2"/>
            </p:custDataLst>
          </p:nvPr>
        </p:nvSpPr>
        <p:spPr>
          <a:xfrm>
            <a:off x="9120431" y="2353554"/>
            <a:ext cx="2284620" cy="409965"/>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 coins arrondis 22">
            <a:extLst>
              <a:ext uri="{FF2B5EF4-FFF2-40B4-BE49-F238E27FC236}">
                <a16:creationId xmlns:a16="http://schemas.microsoft.com/office/drawing/2014/main" id="{416D2AC6-6F9E-4651-9E5D-0B5591CCA574}"/>
              </a:ext>
            </a:extLst>
          </p:cNvPr>
          <p:cNvSpPr/>
          <p:nvPr>
            <p:custDataLst>
              <p:tags r:id="rId3"/>
            </p:custDataLst>
          </p:nvPr>
        </p:nvSpPr>
        <p:spPr>
          <a:xfrm>
            <a:off x="6096000" y="4382565"/>
            <a:ext cx="1706479" cy="1286715"/>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a:extLst>
              <a:ext uri="{FF2B5EF4-FFF2-40B4-BE49-F238E27FC236}">
                <a16:creationId xmlns:a16="http://schemas.microsoft.com/office/drawing/2014/main" id="{0FF5753A-684C-4BC0-A199-E1255C443EF9}"/>
              </a:ext>
            </a:extLst>
          </p:cNvPr>
          <p:cNvCxnSpPr>
            <a:cxnSpLocks/>
          </p:cNvCxnSpPr>
          <p:nvPr>
            <p:custDataLst>
              <p:tags r:id="rId4"/>
            </p:custDataLst>
          </p:nvPr>
        </p:nvCxnSpPr>
        <p:spPr>
          <a:xfrm>
            <a:off x="11405051" y="4674637"/>
            <a:ext cx="0" cy="2060460"/>
          </a:xfrm>
          <a:prstGeom prst="straightConnector1">
            <a:avLst/>
          </a:prstGeom>
          <a:ln w="38100">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DCF29B68-3795-4D22-9C31-A7BC4218237C}"/>
              </a:ext>
            </a:extLst>
          </p:cNvPr>
          <p:cNvSpPr txBox="1"/>
          <p:nvPr>
            <p:custDataLst>
              <p:tags r:id="rId5"/>
            </p:custDataLst>
          </p:nvPr>
        </p:nvSpPr>
        <p:spPr>
          <a:xfrm>
            <a:off x="11391006" y="5486315"/>
            <a:ext cx="391886" cy="369332"/>
          </a:xfrm>
          <a:prstGeom prst="rect">
            <a:avLst/>
          </a:prstGeom>
          <a:noFill/>
        </p:spPr>
        <p:txBody>
          <a:bodyPr wrap="square" rtlCol="0">
            <a:spAutoFit/>
          </a:bodyPr>
          <a:lstStyle/>
          <a:p>
            <a:pPr algn="ctr"/>
            <a:r>
              <a:rPr lang="fr-FR" b="1" dirty="0">
                <a:solidFill>
                  <a:srgbClr val="FF0000"/>
                </a:solidFill>
              </a:rPr>
              <a:t>5</a:t>
            </a:r>
          </a:p>
        </p:txBody>
      </p:sp>
      <p:sp>
        <p:nvSpPr>
          <p:cNvPr id="26" name="ZoneTexte 25">
            <a:extLst>
              <a:ext uri="{FF2B5EF4-FFF2-40B4-BE49-F238E27FC236}">
                <a16:creationId xmlns:a16="http://schemas.microsoft.com/office/drawing/2014/main" id="{F8FD2DC0-EE3F-4FF1-8630-4D3142DC86E6}"/>
              </a:ext>
            </a:extLst>
          </p:cNvPr>
          <p:cNvSpPr txBox="1"/>
          <p:nvPr>
            <p:custDataLst>
              <p:tags r:id="rId6"/>
            </p:custDataLst>
          </p:nvPr>
        </p:nvSpPr>
        <p:spPr>
          <a:xfrm>
            <a:off x="5744928" y="4325210"/>
            <a:ext cx="391886" cy="369332"/>
          </a:xfrm>
          <a:prstGeom prst="rect">
            <a:avLst/>
          </a:prstGeom>
          <a:noFill/>
        </p:spPr>
        <p:txBody>
          <a:bodyPr wrap="square" rtlCol="0">
            <a:spAutoFit/>
          </a:bodyPr>
          <a:lstStyle/>
          <a:p>
            <a:pPr algn="ctr"/>
            <a:r>
              <a:rPr lang="fr-FR" b="1" dirty="0">
                <a:solidFill>
                  <a:srgbClr val="FF0000"/>
                </a:solidFill>
              </a:rPr>
              <a:t>4</a:t>
            </a:r>
          </a:p>
        </p:txBody>
      </p:sp>
      <p:sp>
        <p:nvSpPr>
          <p:cNvPr id="27" name="ZoneTexte 26">
            <a:extLst>
              <a:ext uri="{FF2B5EF4-FFF2-40B4-BE49-F238E27FC236}">
                <a16:creationId xmlns:a16="http://schemas.microsoft.com/office/drawing/2014/main" id="{45C22294-5D06-464B-B8D8-1F3F8298CF61}"/>
              </a:ext>
            </a:extLst>
          </p:cNvPr>
          <p:cNvSpPr txBox="1"/>
          <p:nvPr>
            <p:custDataLst>
              <p:tags r:id="rId7"/>
            </p:custDataLst>
          </p:nvPr>
        </p:nvSpPr>
        <p:spPr>
          <a:xfrm>
            <a:off x="11364237" y="2506938"/>
            <a:ext cx="391886" cy="369332"/>
          </a:xfrm>
          <a:prstGeom prst="rect">
            <a:avLst/>
          </a:prstGeom>
          <a:noFill/>
        </p:spPr>
        <p:txBody>
          <a:bodyPr wrap="square" rtlCol="0">
            <a:spAutoFit/>
          </a:bodyPr>
          <a:lstStyle/>
          <a:p>
            <a:pPr algn="ctr"/>
            <a:r>
              <a:rPr lang="fr-FR" b="1" dirty="0">
                <a:solidFill>
                  <a:srgbClr val="FF0000"/>
                </a:solidFill>
              </a:rPr>
              <a:t>3</a:t>
            </a:r>
          </a:p>
        </p:txBody>
      </p:sp>
      <p:sp>
        <p:nvSpPr>
          <p:cNvPr id="3" name="Espace réservé du numéro de diapositive 2">
            <a:extLst>
              <a:ext uri="{FF2B5EF4-FFF2-40B4-BE49-F238E27FC236}">
                <a16:creationId xmlns:a16="http://schemas.microsoft.com/office/drawing/2014/main" id="{5FC71DA2-BB29-4BFD-9C12-5FEDFB5E511C}"/>
              </a:ext>
            </a:extLst>
          </p:cNvPr>
          <p:cNvSpPr>
            <a:spLocks noGrp="1"/>
          </p:cNvSpPr>
          <p:nvPr>
            <p:ph type="sldNum" sz="quarter" idx="12"/>
            <p:custDataLst>
              <p:tags r:id="rId8"/>
            </p:custDataLst>
          </p:nvPr>
        </p:nvSpPr>
        <p:spPr/>
        <p:txBody>
          <a:bodyPr/>
          <a:lstStyle/>
          <a:p>
            <a:fld id="{B3DC7CD3-E059-442A-912E-598EA0B387A3}" type="slidenum">
              <a:rPr lang="fr-FR" smtClean="0"/>
              <a:t>13</a:t>
            </a:fld>
            <a:endParaRPr lang="fr-FR"/>
          </a:p>
        </p:txBody>
      </p:sp>
    </p:spTree>
    <p:extLst>
      <p:ext uri="{BB962C8B-B14F-4D97-AF65-F5344CB8AC3E}">
        <p14:creationId xmlns:p14="http://schemas.microsoft.com/office/powerpoint/2010/main" val="3947286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0E89A0A-89D0-4257-A64A-36B0075A278F}"/>
              </a:ext>
            </a:extLst>
          </p:cNvPr>
          <p:cNvPicPr>
            <a:picLocks noChangeAspect="1"/>
          </p:cNvPicPr>
          <p:nvPr/>
        </p:nvPicPr>
        <p:blipFill rotWithShape="1">
          <a:blip r:embed="rId5"/>
          <a:srcRect t="8740" r="1042" b="5186"/>
          <a:stretch/>
        </p:blipFill>
        <p:spPr>
          <a:xfrm>
            <a:off x="605050" y="1380918"/>
            <a:ext cx="10800000" cy="5284042"/>
          </a:xfrm>
          <a:prstGeom prst="rect">
            <a:avLst/>
          </a:prstGeom>
        </p:spPr>
      </p:pic>
      <p:sp>
        <p:nvSpPr>
          <p:cNvPr id="7" name="ZoneTexte 6">
            <a:extLst>
              <a:ext uri="{FF2B5EF4-FFF2-40B4-BE49-F238E27FC236}">
                <a16:creationId xmlns:a16="http://schemas.microsoft.com/office/drawing/2014/main" id="{36712433-49DC-4C18-973A-3392A678D6EE}"/>
              </a:ext>
            </a:extLst>
          </p:cNvPr>
          <p:cNvSpPr txBox="1"/>
          <p:nvPr>
            <p:custDataLst>
              <p:tags r:id="rId1"/>
            </p:custDataLst>
          </p:nvPr>
        </p:nvSpPr>
        <p:spPr>
          <a:xfrm>
            <a:off x="605050" y="604416"/>
            <a:ext cx="10800001" cy="584775"/>
          </a:xfrm>
          <a:prstGeom prst="rect">
            <a:avLst/>
          </a:prstGeom>
          <a:noFill/>
        </p:spPr>
        <p:txBody>
          <a:bodyPr wrap="square" rtlCol="0">
            <a:spAutoFit/>
          </a:bodyPr>
          <a:lstStyle/>
          <a:p>
            <a:pPr marL="342900" indent="-342900">
              <a:buFont typeface="+mj-lt"/>
              <a:buAutoNum type="arabicPeriod" startAt="6"/>
            </a:pPr>
            <a:r>
              <a:rPr lang="en-US" sz="1600" dirty="0"/>
              <a:t>Once the placement is done and you have arrived at the bottom of the page (with the scroll bar) you can save the placement by clicking on “ADD THIS PLACEMENT"</a:t>
            </a:r>
            <a:endParaRPr lang="fr-FR" sz="1600" dirty="0"/>
          </a:p>
        </p:txBody>
      </p:sp>
      <p:sp>
        <p:nvSpPr>
          <p:cNvPr id="15" name="Ellipse 14">
            <a:extLst>
              <a:ext uri="{FF2B5EF4-FFF2-40B4-BE49-F238E27FC236}">
                <a16:creationId xmlns:a16="http://schemas.microsoft.com/office/drawing/2014/main" id="{C80F05BA-40B7-4C67-A682-3E5F6F9C68CC}"/>
              </a:ext>
            </a:extLst>
          </p:cNvPr>
          <p:cNvSpPr/>
          <p:nvPr>
            <p:custDataLst>
              <p:tags r:id="rId2"/>
            </p:custDataLst>
          </p:nvPr>
        </p:nvSpPr>
        <p:spPr>
          <a:xfrm>
            <a:off x="6085840" y="6281817"/>
            <a:ext cx="1757680" cy="452278"/>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120767C6-2C0D-40EB-AADB-2DCFBD6BB5C8}"/>
              </a:ext>
            </a:extLst>
          </p:cNvPr>
          <p:cNvSpPr>
            <a:spLocks noGrp="1"/>
          </p:cNvSpPr>
          <p:nvPr>
            <p:ph type="sldNum" sz="quarter" idx="12"/>
            <p:custDataLst>
              <p:tags r:id="rId3"/>
            </p:custDataLst>
          </p:nvPr>
        </p:nvSpPr>
        <p:spPr/>
        <p:txBody>
          <a:bodyPr/>
          <a:lstStyle/>
          <a:p>
            <a:fld id="{B3DC7CD3-E059-442A-912E-598EA0B387A3}" type="slidenum">
              <a:rPr lang="fr-FR" smtClean="0"/>
              <a:t>14</a:t>
            </a:fld>
            <a:endParaRPr lang="fr-FR"/>
          </a:p>
        </p:txBody>
      </p:sp>
    </p:spTree>
    <p:extLst>
      <p:ext uri="{BB962C8B-B14F-4D97-AF65-F5344CB8AC3E}">
        <p14:creationId xmlns:p14="http://schemas.microsoft.com/office/powerpoint/2010/main" val="3677375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A733B47-A385-4029-915A-6334F4315EB1}"/>
              </a:ext>
            </a:extLst>
          </p:cNvPr>
          <p:cNvPicPr>
            <a:picLocks noChangeAspect="1"/>
          </p:cNvPicPr>
          <p:nvPr/>
        </p:nvPicPr>
        <p:blipFill rotWithShape="1">
          <a:blip r:embed="rId16"/>
          <a:srcRect t="8592" r="1042" b="5066"/>
          <a:stretch/>
        </p:blipFill>
        <p:spPr>
          <a:xfrm>
            <a:off x="605051" y="1557545"/>
            <a:ext cx="10800000" cy="5300455"/>
          </a:xfrm>
          <a:prstGeom prst="rect">
            <a:avLst/>
          </a:prstGeom>
        </p:spPr>
      </p:pic>
      <p:sp>
        <p:nvSpPr>
          <p:cNvPr id="4" name="ZoneTexte 3">
            <a:extLst>
              <a:ext uri="{FF2B5EF4-FFF2-40B4-BE49-F238E27FC236}">
                <a16:creationId xmlns:a16="http://schemas.microsoft.com/office/drawing/2014/main" id="{E581081C-DB26-4B4C-8B6E-CCADD3BB03C5}"/>
              </a:ext>
            </a:extLst>
          </p:cNvPr>
          <p:cNvSpPr txBox="1"/>
          <p:nvPr>
            <p:custDataLst>
              <p:tags r:id="rId1"/>
            </p:custDataLst>
          </p:nvPr>
        </p:nvSpPr>
        <p:spPr>
          <a:xfrm>
            <a:off x="5481320" y="3567879"/>
            <a:ext cx="160020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Name of the organisation</a:t>
            </a:r>
          </a:p>
        </p:txBody>
      </p:sp>
      <p:sp>
        <p:nvSpPr>
          <p:cNvPr id="9" name="ZoneTexte 8">
            <a:extLst>
              <a:ext uri="{FF2B5EF4-FFF2-40B4-BE49-F238E27FC236}">
                <a16:creationId xmlns:a16="http://schemas.microsoft.com/office/drawing/2014/main" id="{640A04DC-C58A-4A5F-BE9F-737CA364B208}"/>
              </a:ext>
            </a:extLst>
          </p:cNvPr>
          <p:cNvSpPr txBox="1"/>
          <p:nvPr>
            <p:custDataLst>
              <p:tags r:id="rId2"/>
            </p:custDataLst>
          </p:nvPr>
        </p:nvSpPr>
        <p:spPr>
          <a:xfrm>
            <a:off x="5486400" y="3886200"/>
            <a:ext cx="160020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Name of the organisation</a:t>
            </a:r>
          </a:p>
        </p:txBody>
      </p:sp>
      <p:sp>
        <p:nvSpPr>
          <p:cNvPr id="10" name="ZoneTexte 9">
            <a:extLst>
              <a:ext uri="{FF2B5EF4-FFF2-40B4-BE49-F238E27FC236}">
                <a16:creationId xmlns:a16="http://schemas.microsoft.com/office/drawing/2014/main" id="{AD36AF96-9556-4C4C-B10D-E7378B433DA9}"/>
              </a:ext>
            </a:extLst>
          </p:cNvPr>
          <p:cNvSpPr txBox="1"/>
          <p:nvPr>
            <p:custDataLst>
              <p:tags r:id="rId3"/>
            </p:custDataLst>
          </p:nvPr>
        </p:nvSpPr>
        <p:spPr>
          <a:xfrm>
            <a:off x="5481320" y="4211320"/>
            <a:ext cx="160020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Name of the organisation</a:t>
            </a:r>
          </a:p>
        </p:txBody>
      </p:sp>
      <p:sp>
        <p:nvSpPr>
          <p:cNvPr id="11" name="ZoneTexte 10">
            <a:extLst>
              <a:ext uri="{FF2B5EF4-FFF2-40B4-BE49-F238E27FC236}">
                <a16:creationId xmlns:a16="http://schemas.microsoft.com/office/drawing/2014/main" id="{7444E109-35B6-41B9-875D-F5662DE16729}"/>
              </a:ext>
            </a:extLst>
          </p:cNvPr>
          <p:cNvSpPr txBox="1"/>
          <p:nvPr>
            <p:custDataLst>
              <p:tags r:id="rId4"/>
            </p:custDataLst>
          </p:nvPr>
        </p:nvSpPr>
        <p:spPr>
          <a:xfrm>
            <a:off x="4003040" y="3567879"/>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First </a:t>
            </a:r>
            <a:r>
              <a:rPr lang="fr-FR" sz="900" dirty="0" err="1">
                <a:solidFill>
                  <a:schemeClr val="tx1">
                    <a:lumMod val="50000"/>
                    <a:lumOff val="50000"/>
                  </a:schemeClr>
                </a:solidFill>
                <a:latin typeface="Arial" panose="020B0604020202020204" pitchFamily="34" charset="0"/>
                <a:cs typeface="Arial" panose="020B0604020202020204" pitchFamily="34" charset="0"/>
              </a:rPr>
              <a:t>name</a:t>
            </a:r>
            <a:r>
              <a:rPr lang="fr-FR" sz="900" dirty="0">
                <a:solidFill>
                  <a:schemeClr val="tx1">
                    <a:lumMod val="50000"/>
                    <a:lumOff val="50000"/>
                  </a:schemeClr>
                </a:solidFill>
                <a:latin typeface="Arial" panose="020B0604020202020204" pitchFamily="34" charset="0"/>
                <a:cs typeface="Arial" panose="020B0604020202020204" pitchFamily="34" charset="0"/>
              </a:rPr>
              <a:t> 1</a:t>
            </a:r>
          </a:p>
        </p:txBody>
      </p:sp>
      <p:sp>
        <p:nvSpPr>
          <p:cNvPr id="12" name="ZoneTexte 11">
            <a:extLst>
              <a:ext uri="{FF2B5EF4-FFF2-40B4-BE49-F238E27FC236}">
                <a16:creationId xmlns:a16="http://schemas.microsoft.com/office/drawing/2014/main" id="{634FE478-964F-4B8D-AECA-18E57444E893}"/>
              </a:ext>
            </a:extLst>
          </p:cNvPr>
          <p:cNvSpPr txBox="1"/>
          <p:nvPr>
            <p:custDataLst>
              <p:tags r:id="rId5"/>
            </p:custDataLst>
          </p:nvPr>
        </p:nvSpPr>
        <p:spPr>
          <a:xfrm>
            <a:off x="4008120" y="3886200"/>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First </a:t>
            </a:r>
            <a:r>
              <a:rPr lang="fr-FR" sz="900" dirty="0" err="1">
                <a:solidFill>
                  <a:schemeClr val="tx1">
                    <a:lumMod val="50000"/>
                    <a:lumOff val="50000"/>
                  </a:schemeClr>
                </a:solidFill>
                <a:latin typeface="Arial" panose="020B0604020202020204" pitchFamily="34" charset="0"/>
                <a:cs typeface="Arial" panose="020B0604020202020204" pitchFamily="34" charset="0"/>
              </a:rPr>
              <a:t>name</a:t>
            </a:r>
            <a:r>
              <a:rPr lang="fr-FR" sz="900" dirty="0">
                <a:solidFill>
                  <a:schemeClr val="tx1">
                    <a:lumMod val="50000"/>
                    <a:lumOff val="50000"/>
                  </a:schemeClr>
                </a:solidFill>
                <a:latin typeface="Arial" panose="020B0604020202020204" pitchFamily="34" charset="0"/>
                <a:cs typeface="Arial" panose="020B0604020202020204" pitchFamily="34" charset="0"/>
              </a:rPr>
              <a:t> 2</a:t>
            </a:r>
          </a:p>
        </p:txBody>
      </p:sp>
      <p:sp>
        <p:nvSpPr>
          <p:cNvPr id="13" name="ZoneTexte 12">
            <a:extLst>
              <a:ext uri="{FF2B5EF4-FFF2-40B4-BE49-F238E27FC236}">
                <a16:creationId xmlns:a16="http://schemas.microsoft.com/office/drawing/2014/main" id="{343BEB86-E7F2-4BE0-8FCF-A2820A34E9B5}"/>
              </a:ext>
            </a:extLst>
          </p:cNvPr>
          <p:cNvSpPr txBox="1"/>
          <p:nvPr>
            <p:custDataLst>
              <p:tags r:id="rId6"/>
            </p:custDataLst>
          </p:nvPr>
        </p:nvSpPr>
        <p:spPr>
          <a:xfrm>
            <a:off x="4003040" y="4211320"/>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First </a:t>
            </a:r>
            <a:r>
              <a:rPr lang="fr-FR" sz="900" dirty="0" err="1">
                <a:solidFill>
                  <a:schemeClr val="tx1">
                    <a:lumMod val="50000"/>
                    <a:lumOff val="50000"/>
                  </a:schemeClr>
                </a:solidFill>
                <a:latin typeface="Arial" panose="020B0604020202020204" pitchFamily="34" charset="0"/>
                <a:cs typeface="Arial" panose="020B0604020202020204" pitchFamily="34" charset="0"/>
              </a:rPr>
              <a:t>name</a:t>
            </a:r>
            <a:r>
              <a:rPr lang="fr-FR" sz="900" dirty="0">
                <a:solidFill>
                  <a:schemeClr val="tx1">
                    <a:lumMod val="50000"/>
                    <a:lumOff val="50000"/>
                  </a:schemeClr>
                </a:solidFill>
                <a:latin typeface="Arial" panose="020B0604020202020204" pitchFamily="34" charset="0"/>
                <a:cs typeface="Arial" panose="020B0604020202020204" pitchFamily="34" charset="0"/>
              </a:rPr>
              <a:t> 3 </a:t>
            </a:r>
          </a:p>
        </p:txBody>
      </p:sp>
      <p:sp>
        <p:nvSpPr>
          <p:cNvPr id="14" name="ZoneTexte 13">
            <a:extLst>
              <a:ext uri="{FF2B5EF4-FFF2-40B4-BE49-F238E27FC236}">
                <a16:creationId xmlns:a16="http://schemas.microsoft.com/office/drawing/2014/main" id="{17E3302E-A318-4777-8FDC-C7AA57DA3697}"/>
              </a:ext>
            </a:extLst>
          </p:cNvPr>
          <p:cNvSpPr txBox="1"/>
          <p:nvPr>
            <p:custDataLst>
              <p:tags r:id="rId7"/>
            </p:custDataLst>
          </p:nvPr>
        </p:nvSpPr>
        <p:spPr>
          <a:xfrm>
            <a:off x="2593340" y="3567879"/>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NAME 1</a:t>
            </a:r>
          </a:p>
        </p:txBody>
      </p:sp>
      <p:sp>
        <p:nvSpPr>
          <p:cNvPr id="15" name="ZoneTexte 14">
            <a:extLst>
              <a:ext uri="{FF2B5EF4-FFF2-40B4-BE49-F238E27FC236}">
                <a16:creationId xmlns:a16="http://schemas.microsoft.com/office/drawing/2014/main" id="{AFDA2030-D34D-4D77-8D0D-39E9FF39A779}"/>
              </a:ext>
            </a:extLst>
          </p:cNvPr>
          <p:cNvSpPr txBox="1"/>
          <p:nvPr>
            <p:custDataLst>
              <p:tags r:id="rId8"/>
            </p:custDataLst>
          </p:nvPr>
        </p:nvSpPr>
        <p:spPr>
          <a:xfrm>
            <a:off x="2598420" y="3886200"/>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NAME 2</a:t>
            </a:r>
          </a:p>
        </p:txBody>
      </p:sp>
      <p:sp>
        <p:nvSpPr>
          <p:cNvPr id="16" name="ZoneTexte 15">
            <a:extLst>
              <a:ext uri="{FF2B5EF4-FFF2-40B4-BE49-F238E27FC236}">
                <a16:creationId xmlns:a16="http://schemas.microsoft.com/office/drawing/2014/main" id="{DC8539B1-99E5-4DA0-8196-E8E66F725997}"/>
              </a:ext>
            </a:extLst>
          </p:cNvPr>
          <p:cNvSpPr txBox="1"/>
          <p:nvPr>
            <p:custDataLst>
              <p:tags r:id="rId9"/>
            </p:custDataLst>
          </p:nvPr>
        </p:nvSpPr>
        <p:spPr>
          <a:xfrm>
            <a:off x="2593340" y="4211320"/>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NAME 3</a:t>
            </a:r>
          </a:p>
        </p:txBody>
      </p:sp>
      <p:sp>
        <p:nvSpPr>
          <p:cNvPr id="2" name="Espace réservé du numéro de diapositive 1">
            <a:extLst>
              <a:ext uri="{FF2B5EF4-FFF2-40B4-BE49-F238E27FC236}">
                <a16:creationId xmlns:a16="http://schemas.microsoft.com/office/drawing/2014/main" id="{8D2378D4-2074-413A-A4F8-686788FFFAC2}"/>
              </a:ext>
            </a:extLst>
          </p:cNvPr>
          <p:cNvSpPr>
            <a:spLocks noGrp="1"/>
          </p:cNvSpPr>
          <p:nvPr>
            <p:ph type="sldNum" sz="quarter" idx="12"/>
            <p:custDataLst>
              <p:tags r:id="rId10"/>
            </p:custDataLst>
          </p:nvPr>
        </p:nvSpPr>
        <p:spPr/>
        <p:txBody>
          <a:bodyPr/>
          <a:lstStyle/>
          <a:p>
            <a:fld id="{B3DC7CD3-E059-442A-912E-598EA0B387A3}" type="slidenum">
              <a:rPr lang="fr-FR" smtClean="0"/>
              <a:t>15</a:t>
            </a:fld>
            <a:endParaRPr lang="fr-FR"/>
          </a:p>
        </p:txBody>
      </p:sp>
      <p:sp>
        <p:nvSpPr>
          <p:cNvPr id="8" name="Rectangle 7">
            <a:extLst>
              <a:ext uri="{FF2B5EF4-FFF2-40B4-BE49-F238E27FC236}">
                <a16:creationId xmlns:a16="http://schemas.microsoft.com/office/drawing/2014/main" id="{C4D0A154-02F4-4B68-B789-1487EA313563}"/>
              </a:ext>
            </a:extLst>
          </p:cNvPr>
          <p:cNvSpPr/>
          <p:nvPr/>
        </p:nvSpPr>
        <p:spPr>
          <a:xfrm>
            <a:off x="2593340" y="4442152"/>
            <a:ext cx="8760460" cy="2238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7562A3F4-826B-4E7F-BFB6-B959C3523F25}"/>
              </a:ext>
            </a:extLst>
          </p:cNvPr>
          <p:cNvSpPr txBox="1"/>
          <p:nvPr>
            <p:custDataLst>
              <p:tags r:id="rId11"/>
            </p:custDataLst>
          </p:nvPr>
        </p:nvSpPr>
        <p:spPr>
          <a:xfrm>
            <a:off x="605051" y="764690"/>
            <a:ext cx="10800000" cy="584775"/>
          </a:xfrm>
          <a:prstGeom prst="rect">
            <a:avLst/>
          </a:prstGeom>
          <a:noFill/>
        </p:spPr>
        <p:txBody>
          <a:bodyPr wrap="square" rtlCol="0">
            <a:spAutoFit/>
          </a:bodyPr>
          <a:lstStyle/>
          <a:p>
            <a:r>
              <a:rPr lang="en-US" sz="1600" dirty="0"/>
              <a:t>1. Stay on the tab “Initial placement” : on this page it’s possible to filter the initial placements by name or first name</a:t>
            </a:r>
          </a:p>
          <a:p>
            <a:r>
              <a:rPr lang="en-US" sz="1600" dirty="0"/>
              <a:t>You must fill in the desired field (name or first name) and click on the search icon</a:t>
            </a:r>
            <a:endParaRPr lang="fr-FR" sz="1600" dirty="0"/>
          </a:p>
        </p:txBody>
      </p:sp>
      <p:pic>
        <p:nvPicPr>
          <p:cNvPr id="20" name="Image 19">
            <a:extLst>
              <a:ext uri="{FF2B5EF4-FFF2-40B4-BE49-F238E27FC236}">
                <a16:creationId xmlns:a16="http://schemas.microsoft.com/office/drawing/2014/main" id="{D1E31A90-8E34-42C4-8AFF-BF25E2E8F1DE}"/>
              </a:ext>
            </a:extLst>
          </p:cNvPr>
          <p:cNvPicPr>
            <a:picLocks noChangeAspect="1"/>
          </p:cNvPicPr>
          <p:nvPr>
            <p:custDataLst>
              <p:tags r:id="rId12"/>
            </p:custDataLst>
          </p:nvPr>
        </p:nvPicPr>
        <p:blipFill>
          <a:blip r:embed="rId17"/>
          <a:stretch>
            <a:fillRect/>
          </a:stretch>
        </p:blipFill>
        <p:spPr>
          <a:xfrm>
            <a:off x="7398945" y="1014780"/>
            <a:ext cx="295469" cy="282337"/>
          </a:xfrm>
          <a:prstGeom prst="rect">
            <a:avLst/>
          </a:prstGeom>
          <a:noFill/>
        </p:spPr>
      </p:pic>
      <p:sp>
        <p:nvSpPr>
          <p:cNvPr id="21" name="Ellipse 20">
            <a:extLst>
              <a:ext uri="{FF2B5EF4-FFF2-40B4-BE49-F238E27FC236}">
                <a16:creationId xmlns:a16="http://schemas.microsoft.com/office/drawing/2014/main" id="{C7F0EB79-CC82-4DD5-8093-41A8FBCA1C4C}"/>
              </a:ext>
            </a:extLst>
          </p:cNvPr>
          <p:cNvSpPr/>
          <p:nvPr>
            <p:custDataLst>
              <p:tags r:id="rId13"/>
            </p:custDataLst>
          </p:nvPr>
        </p:nvSpPr>
        <p:spPr>
          <a:xfrm>
            <a:off x="2475791" y="3126916"/>
            <a:ext cx="3094585" cy="383997"/>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Titre 5">
            <a:extLst>
              <a:ext uri="{FF2B5EF4-FFF2-40B4-BE49-F238E27FC236}">
                <a16:creationId xmlns:a16="http://schemas.microsoft.com/office/drawing/2014/main" id="{18792170-4592-4588-A970-BBCCA76F2986}"/>
              </a:ext>
            </a:extLst>
          </p:cNvPr>
          <p:cNvSpPr>
            <a:spLocks noGrp="1"/>
          </p:cNvSpPr>
          <p:nvPr>
            <p:ph type="title"/>
          </p:nvPr>
        </p:nvSpPr>
        <p:spPr>
          <a:xfrm>
            <a:off x="605050" y="177642"/>
            <a:ext cx="10748749" cy="586588"/>
          </a:xfrm>
          <a:solidFill>
            <a:srgbClr val="3A88C8"/>
          </a:solidFill>
        </p:spPr>
        <p:txBody>
          <a:bodyPr>
            <a:normAutofit/>
          </a:bodyPr>
          <a:lstStyle/>
          <a:p>
            <a:pPr algn="ctr"/>
            <a:r>
              <a:rPr lang="en-US" sz="2000" b="1" dirty="0">
                <a:solidFill>
                  <a:schemeClr val="bg1"/>
                </a:solidFill>
                <a:latin typeface="+mn-lt"/>
              </a:rPr>
              <a:t>CONSULT INITIAL PLACEMENT</a:t>
            </a:r>
          </a:p>
        </p:txBody>
      </p:sp>
    </p:spTree>
    <p:extLst>
      <p:ext uri="{BB962C8B-B14F-4D97-AF65-F5344CB8AC3E}">
        <p14:creationId xmlns:p14="http://schemas.microsoft.com/office/powerpoint/2010/main" val="368081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76BBEA73-5367-4E6D-A955-C2D3407F8DB3}"/>
              </a:ext>
            </a:extLst>
          </p:cNvPr>
          <p:cNvPicPr>
            <a:picLocks noChangeAspect="1"/>
          </p:cNvPicPr>
          <p:nvPr/>
        </p:nvPicPr>
        <p:blipFill rotWithShape="1">
          <a:blip r:embed="rId13"/>
          <a:srcRect l="583" t="2543" r="1042" b="4550"/>
          <a:stretch/>
        </p:blipFill>
        <p:spPr>
          <a:xfrm>
            <a:off x="605051" y="1119001"/>
            <a:ext cx="10799999" cy="1692464"/>
          </a:xfrm>
          <a:prstGeom prst="rect">
            <a:avLst/>
          </a:prstGeom>
          <a:ln>
            <a:solidFill>
              <a:srgbClr val="3A88C8"/>
            </a:solidFill>
          </a:ln>
        </p:spPr>
      </p:pic>
      <p:sp>
        <p:nvSpPr>
          <p:cNvPr id="7" name="ZoneTexte 6">
            <a:extLst>
              <a:ext uri="{FF2B5EF4-FFF2-40B4-BE49-F238E27FC236}">
                <a16:creationId xmlns:a16="http://schemas.microsoft.com/office/drawing/2014/main" id="{36712433-49DC-4C18-973A-3392A678D6EE}"/>
              </a:ext>
            </a:extLst>
          </p:cNvPr>
          <p:cNvSpPr txBox="1"/>
          <p:nvPr>
            <p:custDataLst>
              <p:tags r:id="rId1"/>
            </p:custDataLst>
          </p:nvPr>
        </p:nvSpPr>
        <p:spPr>
          <a:xfrm>
            <a:off x="605051" y="352214"/>
            <a:ext cx="10800000" cy="584775"/>
          </a:xfrm>
          <a:prstGeom prst="rect">
            <a:avLst/>
          </a:prstGeom>
          <a:noFill/>
        </p:spPr>
        <p:txBody>
          <a:bodyPr wrap="square" rtlCol="0">
            <a:spAutoFit/>
          </a:bodyPr>
          <a:lstStyle/>
          <a:p>
            <a:pPr marL="342900" indent="-342900">
              <a:buFont typeface="+mj-lt"/>
              <a:buAutoNum type="arabicPeriod"/>
            </a:pPr>
            <a:r>
              <a:rPr lang="en-US" sz="1600" dirty="0"/>
              <a:t>To view the details of a trainee’s initial placement, click on the name of the placement</a:t>
            </a:r>
          </a:p>
          <a:p>
            <a:pPr marL="342900" indent="-342900">
              <a:buFont typeface="+mj-lt"/>
              <a:buAutoNum type="arabicPeriod"/>
            </a:pPr>
            <a:r>
              <a:rPr lang="en-US" sz="1600" dirty="0"/>
              <a:t>To delete a placement click on</a:t>
            </a:r>
            <a:endParaRPr lang="fr-FR" sz="1600" dirty="0"/>
          </a:p>
        </p:txBody>
      </p:sp>
      <p:sp>
        <p:nvSpPr>
          <p:cNvPr id="2" name="Espace réservé du numéro de diapositive 1">
            <a:extLst>
              <a:ext uri="{FF2B5EF4-FFF2-40B4-BE49-F238E27FC236}">
                <a16:creationId xmlns:a16="http://schemas.microsoft.com/office/drawing/2014/main" id="{704FB6D5-2F11-4F5D-9CD5-DC175D4F37C3}"/>
              </a:ext>
            </a:extLst>
          </p:cNvPr>
          <p:cNvSpPr>
            <a:spLocks noGrp="1"/>
          </p:cNvSpPr>
          <p:nvPr>
            <p:ph type="sldNum" sz="quarter" idx="12"/>
            <p:custDataLst>
              <p:tags r:id="rId2"/>
            </p:custDataLst>
          </p:nvPr>
        </p:nvSpPr>
        <p:spPr/>
        <p:txBody>
          <a:bodyPr/>
          <a:lstStyle/>
          <a:p>
            <a:fld id="{B3DC7CD3-E059-442A-912E-598EA0B387A3}" type="slidenum">
              <a:rPr lang="fr-FR" smtClean="0"/>
              <a:t>16</a:t>
            </a:fld>
            <a:endParaRPr lang="fr-FR"/>
          </a:p>
        </p:txBody>
      </p:sp>
      <p:sp>
        <p:nvSpPr>
          <p:cNvPr id="18" name="Ellipse 17">
            <a:extLst>
              <a:ext uri="{FF2B5EF4-FFF2-40B4-BE49-F238E27FC236}">
                <a16:creationId xmlns:a16="http://schemas.microsoft.com/office/drawing/2014/main" id="{DF615DC7-3DDE-4B65-AD4E-6E55DCF0874A}"/>
              </a:ext>
            </a:extLst>
          </p:cNvPr>
          <p:cNvSpPr/>
          <p:nvPr>
            <p:custDataLst>
              <p:tags r:id="rId3"/>
            </p:custDataLst>
          </p:nvPr>
        </p:nvSpPr>
        <p:spPr>
          <a:xfrm>
            <a:off x="713307" y="2415171"/>
            <a:ext cx="1580313" cy="383997"/>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a:extLst>
              <a:ext uri="{FF2B5EF4-FFF2-40B4-BE49-F238E27FC236}">
                <a16:creationId xmlns:a16="http://schemas.microsoft.com/office/drawing/2014/main" id="{25BF21AF-A5A8-443F-8981-526A8FDE718A}"/>
              </a:ext>
            </a:extLst>
          </p:cNvPr>
          <p:cNvPicPr>
            <a:picLocks noChangeAspect="1"/>
          </p:cNvPicPr>
          <p:nvPr>
            <p:custDataLst>
              <p:tags r:id="rId4"/>
            </p:custDataLst>
          </p:nvPr>
        </p:nvPicPr>
        <p:blipFill>
          <a:blip r:embed="rId14"/>
          <a:stretch>
            <a:fillRect/>
          </a:stretch>
        </p:blipFill>
        <p:spPr>
          <a:xfrm>
            <a:off x="3595370" y="640507"/>
            <a:ext cx="266700" cy="228600"/>
          </a:xfrm>
          <a:prstGeom prst="rect">
            <a:avLst/>
          </a:prstGeom>
        </p:spPr>
      </p:pic>
      <p:pic>
        <p:nvPicPr>
          <p:cNvPr id="22" name="Image 21">
            <a:extLst>
              <a:ext uri="{FF2B5EF4-FFF2-40B4-BE49-F238E27FC236}">
                <a16:creationId xmlns:a16="http://schemas.microsoft.com/office/drawing/2014/main" id="{B9B17E05-D474-4464-B393-97BD9CBB1126}"/>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rcRect/>
          <a:stretch/>
        </p:blipFill>
        <p:spPr>
          <a:xfrm>
            <a:off x="605051" y="3071922"/>
            <a:ext cx="6593141" cy="3608437"/>
          </a:xfrm>
          <a:prstGeom prst="rect">
            <a:avLst/>
          </a:prstGeom>
          <a:ln>
            <a:solidFill>
              <a:srgbClr val="3A88C8"/>
            </a:solidFill>
          </a:ln>
        </p:spPr>
      </p:pic>
      <p:sp>
        <p:nvSpPr>
          <p:cNvPr id="23" name="Bulle narrative : rectangle 22">
            <a:extLst>
              <a:ext uri="{FF2B5EF4-FFF2-40B4-BE49-F238E27FC236}">
                <a16:creationId xmlns:a16="http://schemas.microsoft.com/office/drawing/2014/main" id="{11D1054E-5D1F-4258-B935-43ABD1F144D4}"/>
              </a:ext>
            </a:extLst>
          </p:cNvPr>
          <p:cNvSpPr/>
          <p:nvPr>
            <p:custDataLst>
              <p:tags r:id="rId6"/>
            </p:custDataLst>
          </p:nvPr>
        </p:nvSpPr>
        <p:spPr>
          <a:xfrm>
            <a:off x="8020594" y="3789681"/>
            <a:ext cx="3927566" cy="1361439"/>
          </a:xfrm>
          <a:prstGeom prst="wedgeRectCallout">
            <a:avLst>
              <a:gd name="adj1" fmla="val -67281"/>
              <a:gd name="adj2" fmla="val -53917"/>
            </a:avLst>
          </a:prstGeom>
          <a:solidFill>
            <a:srgbClr val="3A88C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When you click on the name of the initial placement a new window opens</a:t>
            </a:r>
          </a:p>
          <a:p>
            <a:r>
              <a:rPr lang="en-US" sz="1600" dirty="0">
                <a:solidFill>
                  <a:schemeClr val="bg1"/>
                </a:solidFill>
              </a:rPr>
              <a:t> with initial placement details</a:t>
            </a:r>
          </a:p>
          <a:p>
            <a:pPr marL="342900" indent="-342900">
              <a:buFont typeface="+mj-lt"/>
              <a:buAutoNum type="arabicPeriod" startAt="3"/>
            </a:pPr>
            <a:r>
              <a:rPr lang="en-US" sz="1600" dirty="0">
                <a:solidFill>
                  <a:schemeClr val="bg1"/>
                </a:solidFill>
              </a:rPr>
              <a:t>Drag the scroll bar to view the entire initial placement</a:t>
            </a:r>
            <a:endParaRPr lang="fr-FR" sz="1600" dirty="0">
              <a:solidFill>
                <a:schemeClr val="bg1"/>
              </a:solidFill>
            </a:endParaRPr>
          </a:p>
        </p:txBody>
      </p:sp>
      <p:cxnSp>
        <p:nvCxnSpPr>
          <p:cNvPr id="24" name="Connecteur droit avec flèche 23">
            <a:extLst>
              <a:ext uri="{FF2B5EF4-FFF2-40B4-BE49-F238E27FC236}">
                <a16:creationId xmlns:a16="http://schemas.microsoft.com/office/drawing/2014/main" id="{6F65E1B3-0054-4263-B10F-33776B82ED4D}"/>
              </a:ext>
            </a:extLst>
          </p:cNvPr>
          <p:cNvCxnSpPr>
            <a:cxnSpLocks/>
          </p:cNvCxnSpPr>
          <p:nvPr>
            <p:custDataLst>
              <p:tags r:id="rId7"/>
            </p:custDataLst>
          </p:nvPr>
        </p:nvCxnSpPr>
        <p:spPr>
          <a:xfrm>
            <a:off x="7351900" y="4619899"/>
            <a:ext cx="0" cy="2060460"/>
          </a:xfrm>
          <a:prstGeom prst="straightConnector1">
            <a:avLst/>
          </a:prstGeom>
          <a:ln w="38100">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1D32B403-EC47-4EFA-A260-1CDBD1F9C195}"/>
              </a:ext>
            </a:extLst>
          </p:cNvPr>
          <p:cNvSpPr txBox="1"/>
          <p:nvPr>
            <p:custDataLst>
              <p:tags r:id="rId8"/>
            </p:custDataLst>
          </p:nvPr>
        </p:nvSpPr>
        <p:spPr>
          <a:xfrm>
            <a:off x="7337855" y="5431577"/>
            <a:ext cx="391886" cy="369332"/>
          </a:xfrm>
          <a:prstGeom prst="rect">
            <a:avLst/>
          </a:prstGeom>
          <a:noFill/>
        </p:spPr>
        <p:txBody>
          <a:bodyPr wrap="square" rtlCol="0">
            <a:spAutoFit/>
          </a:bodyPr>
          <a:lstStyle/>
          <a:p>
            <a:pPr algn="ctr"/>
            <a:r>
              <a:rPr lang="fr-FR" b="1" dirty="0">
                <a:solidFill>
                  <a:srgbClr val="FF0000"/>
                </a:solidFill>
              </a:rPr>
              <a:t>3</a:t>
            </a:r>
          </a:p>
        </p:txBody>
      </p:sp>
      <p:sp>
        <p:nvSpPr>
          <p:cNvPr id="26" name="ZoneTexte 25">
            <a:extLst>
              <a:ext uri="{FF2B5EF4-FFF2-40B4-BE49-F238E27FC236}">
                <a16:creationId xmlns:a16="http://schemas.microsoft.com/office/drawing/2014/main" id="{7B8C100C-3CFC-4F7B-83F9-88C363577E33}"/>
              </a:ext>
            </a:extLst>
          </p:cNvPr>
          <p:cNvSpPr txBox="1"/>
          <p:nvPr>
            <p:custDataLst>
              <p:tags r:id="rId9"/>
            </p:custDataLst>
          </p:nvPr>
        </p:nvSpPr>
        <p:spPr>
          <a:xfrm>
            <a:off x="497526" y="2238849"/>
            <a:ext cx="391886" cy="369332"/>
          </a:xfrm>
          <a:prstGeom prst="rect">
            <a:avLst/>
          </a:prstGeom>
          <a:noFill/>
        </p:spPr>
        <p:txBody>
          <a:bodyPr wrap="square" rtlCol="0">
            <a:spAutoFit/>
          </a:bodyPr>
          <a:lstStyle/>
          <a:p>
            <a:pPr algn="ctr"/>
            <a:r>
              <a:rPr lang="fr-FR" b="1" dirty="0">
                <a:solidFill>
                  <a:srgbClr val="FF0000"/>
                </a:solidFill>
              </a:rPr>
              <a:t>1</a:t>
            </a:r>
          </a:p>
        </p:txBody>
      </p:sp>
      <p:sp>
        <p:nvSpPr>
          <p:cNvPr id="12" name="Ellipse 11">
            <a:extLst>
              <a:ext uri="{FF2B5EF4-FFF2-40B4-BE49-F238E27FC236}">
                <a16:creationId xmlns:a16="http://schemas.microsoft.com/office/drawing/2014/main" id="{8C2DD6CE-2FE9-8A43-966C-643015C788E5}"/>
              </a:ext>
            </a:extLst>
          </p:cNvPr>
          <p:cNvSpPr/>
          <p:nvPr>
            <p:custDataLst>
              <p:tags r:id="rId10"/>
            </p:custDataLst>
          </p:nvPr>
        </p:nvSpPr>
        <p:spPr>
          <a:xfrm>
            <a:off x="10066297" y="2415170"/>
            <a:ext cx="876946" cy="383997"/>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96F98988-AE37-EC4B-8DAA-8638DC5AD1A1}"/>
              </a:ext>
            </a:extLst>
          </p:cNvPr>
          <p:cNvSpPr txBox="1"/>
          <p:nvPr>
            <p:custDataLst>
              <p:tags r:id="rId11"/>
            </p:custDataLst>
          </p:nvPr>
        </p:nvSpPr>
        <p:spPr>
          <a:xfrm>
            <a:off x="11013164" y="2436495"/>
            <a:ext cx="391886" cy="369332"/>
          </a:xfrm>
          <a:prstGeom prst="rect">
            <a:avLst/>
          </a:prstGeom>
          <a:noFill/>
        </p:spPr>
        <p:txBody>
          <a:bodyPr wrap="square" rtlCol="0">
            <a:spAutoFit/>
          </a:bodyPr>
          <a:lstStyle/>
          <a:p>
            <a:pPr algn="ctr"/>
            <a:r>
              <a:rPr lang="fr-FR" b="1" dirty="0">
                <a:solidFill>
                  <a:srgbClr val="FF0000"/>
                </a:solidFill>
              </a:rPr>
              <a:t>2</a:t>
            </a:r>
          </a:p>
        </p:txBody>
      </p:sp>
    </p:spTree>
    <p:extLst>
      <p:ext uri="{BB962C8B-B14F-4D97-AF65-F5344CB8AC3E}">
        <p14:creationId xmlns:p14="http://schemas.microsoft.com/office/powerpoint/2010/main" val="262095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79C0AF7C-0015-43D2-A928-8252F592C23E}"/>
              </a:ext>
            </a:extLst>
          </p:cNvPr>
          <p:cNvPicPr>
            <a:picLocks noChangeAspect="1"/>
          </p:cNvPicPr>
          <p:nvPr/>
        </p:nvPicPr>
        <p:blipFill rotWithShape="1">
          <a:blip r:embed="rId28"/>
          <a:srcRect t="7890" r="1042" b="5066"/>
          <a:stretch/>
        </p:blipFill>
        <p:spPr>
          <a:xfrm>
            <a:off x="605051" y="1519181"/>
            <a:ext cx="10800000" cy="5343594"/>
          </a:xfrm>
          <a:prstGeom prst="rect">
            <a:avLst/>
          </a:prstGeom>
        </p:spPr>
      </p:pic>
      <p:sp>
        <p:nvSpPr>
          <p:cNvPr id="7" name="ZoneTexte 6">
            <a:extLst>
              <a:ext uri="{FF2B5EF4-FFF2-40B4-BE49-F238E27FC236}">
                <a16:creationId xmlns:a16="http://schemas.microsoft.com/office/drawing/2014/main" id="{36712433-49DC-4C18-973A-3392A678D6EE}"/>
              </a:ext>
            </a:extLst>
          </p:cNvPr>
          <p:cNvSpPr txBox="1"/>
          <p:nvPr>
            <p:custDataLst>
              <p:tags r:id="rId1"/>
            </p:custDataLst>
          </p:nvPr>
        </p:nvSpPr>
        <p:spPr>
          <a:xfrm>
            <a:off x="605051" y="737027"/>
            <a:ext cx="10800000" cy="584775"/>
          </a:xfrm>
          <a:prstGeom prst="rect">
            <a:avLst/>
          </a:prstGeom>
          <a:noFill/>
        </p:spPr>
        <p:txBody>
          <a:bodyPr wrap="square" rtlCol="0">
            <a:spAutoFit/>
          </a:bodyPr>
          <a:lstStyle/>
          <a:p>
            <a:pPr marL="342900" indent="-342900">
              <a:buAutoNum type="arabicPeriod"/>
            </a:pPr>
            <a:r>
              <a:rPr lang="fr-FR" sz="1600" dirty="0"/>
              <a:t>Click on the tab « </a:t>
            </a:r>
            <a:r>
              <a:rPr lang="fr-FR" sz="1600" dirty="0" err="1"/>
              <a:t>Assessment</a:t>
            </a:r>
            <a:r>
              <a:rPr lang="fr-FR" sz="1600" dirty="0"/>
              <a:t> »</a:t>
            </a:r>
          </a:p>
          <a:p>
            <a:pPr marL="342900" indent="-342900">
              <a:buAutoNum type="arabicPeriod"/>
            </a:pPr>
            <a:r>
              <a:rPr lang="en-US" sz="1600" dirty="0"/>
              <a:t>To save a new assessment</a:t>
            </a:r>
            <a:r>
              <a:rPr lang="fr-FR" sz="1600" dirty="0"/>
              <a:t>, click on « ADD »</a:t>
            </a:r>
          </a:p>
        </p:txBody>
      </p:sp>
      <p:sp>
        <p:nvSpPr>
          <p:cNvPr id="11" name="ZoneTexte 10">
            <a:extLst>
              <a:ext uri="{FF2B5EF4-FFF2-40B4-BE49-F238E27FC236}">
                <a16:creationId xmlns:a16="http://schemas.microsoft.com/office/drawing/2014/main" id="{7444E109-35B6-41B9-875D-F5662DE16729}"/>
              </a:ext>
            </a:extLst>
          </p:cNvPr>
          <p:cNvSpPr txBox="1"/>
          <p:nvPr>
            <p:custDataLst>
              <p:tags r:id="rId2"/>
            </p:custDataLst>
          </p:nvPr>
        </p:nvSpPr>
        <p:spPr>
          <a:xfrm>
            <a:off x="4021701" y="3614906"/>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Etablissement A</a:t>
            </a:r>
          </a:p>
        </p:txBody>
      </p:sp>
      <p:sp>
        <p:nvSpPr>
          <p:cNvPr id="19" name="ZoneTexte 18">
            <a:extLst>
              <a:ext uri="{FF2B5EF4-FFF2-40B4-BE49-F238E27FC236}">
                <a16:creationId xmlns:a16="http://schemas.microsoft.com/office/drawing/2014/main" id="{15571995-999A-40E2-8F0E-EFF96DD57A16}"/>
              </a:ext>
            </a:extLst>
          </p:cNvPr>
          <p:cNvSpPr txBox="1"/>
          <p:nvPr>
            <p:custDataLst>
              <p:tags r:id="rId3"/>
            </p:custDataLst>
          </p:nvPr>
        </p:nvSpPr>
        <p:spPr>
          <a:xfrm>
            <a:off x="4021701" y="4063945"/>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Etablissement A</a:t>
            </a:r>
          </a:p>
        </p:txBody>
      </p:sp>
      <p:sp>
        <p:nvSpPr>
          <p:cNvPr id="20" name="ZoneTexte 19">
            <a:extLst>
              <a:ext uri="{FF2B5EF4-FFF2-40B4-BE49-F238E27FC236}">
                <a16:creationId xmlns:a16="http://schemas.microsoft.com/office/drawing/2014/main" id="{F1B77DE1-023F-42F0-9C3F-BE94BACE91B4}"/>
              </a:ext>
            </a:extLst>
          </p:cNvPr>
          <p:cNvSpPr txBox="1"/>
          <p:nvPr>
            <p:custDataLst>
              <p:tags r:id="rId4"/>
            </p:custDataLst>
          </p:nvPr>
        </p:nvSpPr>
        <p:spPr>
          <a:xfrm>
            <a:off x="4021701" y="4512984"/>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Etablissement A</a:t>
            </a:r>
          </a:p>
        </p:txBody>
      </p:sp>
      <p:sp>
        <p:nvSpPr>
          <p:cNvPr id="21" name="ZoneTexte 20">
            <a:extLst>
              <a:ext uri="{FF2B5EF4-FFF2-40B4-BE49-F238E27FC236}">
                <a16:creationId xmlns:a16="http://schemas.microsoft.com/office/drawing/2014/main" id="{2C85F3C6-9AB1-400D-8F0E-96EB6B022C64}"/>
              </a:ext>
            </a:extLst>
          </p:cNvPr>
          <p:cNvSpPr txBox="1"/>
          <p:nvPr>
            <p:custDataLst>
              <p:tags r:id="rId5"/>
            </p:custDataLst>
          </p:nvPr>
        </p:nvSpPr>
        <p:spPr>
          <a:xfrm>
            <a:off x="4021701" y="4962023"/>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Etablissement A</a:t>
            </a:r>
          </a:p>
        </p:txBody>
      </p:sp>
      <p:sp>
        <p:nvSpPr>
          <p:cNvPr id="22" name="ZoneTexte 21">
            <a:extLst>
              <a:ext uri="{FF2B5EF4-FFF2-40B4-BE49-F238E27FC236}">
                <a16:creationId xmlns:a16="http://schemas.microsoft.com/office/drawing/2014/main" id="{FD2B930B-1552-469F-9F70-DB3F7B22C1E6}"/>
              </a:ext>
            </a:extLst>
          </p:cNvPr>
          <p:cNvSpPr txBox="1"/>
          <p:nvPr>
            <p:custDataLst>
              <p:tags r:id="rId6"/>
            </p:custDataLst>
          </p:nvPr>
        </p:nvSpPr>
        <p:spPr>
          <a:xfrm>
            <a:off x="4021701" y="5411062"/>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Etablissement A</a:t>
            </a:r>
          </a:p>
        </p:txBody>
      </p:sp>
      <p:sp>
        <p:nvSpPr>
          <p:cNvPr id="23" name="ZoneTexte 22">
            <a:extLst>
              <a:ext uri="{FF2B5EF4-FFF2-40B4-BE49-F238E27FC236}">
                <a16:creationId xmlns:a16="http://schemas.microsoft.com/office/drawing/2014/main" id="{D15BB447-5FDE-47AC-8124-5286FF412ED9}"/>
              </a:ext>
            </a:extLst>
          </p:cNvPr>
          <p:cNvSpPr txBox="1"/>
          <p:nvPr>
            <p:custDataLst>
              <p:tags r:id="rId7"/>
            </p:custDataLst>
          </p:nvPr>
        </p:nvSpPr>
        <p:spPr>
          <a:xfrm>
            <a:off x="4021701" y="5860101"/>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Etablissement A</a:t>
            </a:r>
          </a:p>
        </p:txBody>
      </p:sp>
      <p:sp>
        <p:nvSpPr>
          <p:cNvPr id="24" name="ZoneTexte 23">
            <a:extLst>
              <a:ext uri="{FF2B5EF4-FFF2-40B4-BE49-F238E27FC236}">
                <a16:creationId xmlns:a16="http://schemas.microsoft.com/office/drawing/2014/main" id="{31B43602-74E9-4810-B382-71AE481BD4F2}"/>
              </a:ext>
            </a:extLst>
          </p:cNvPr>
          <p:cNvSpPr txBox="1"/>
          <p:nvPr>
            <p:custDataLst>
              <p:tags r:id="rId8"/>
            </p:custDataLst>
          </p:nvPr>
        </p:nvSpPr>
        <p:spPr>
          <a:xfrm>
            <a:off x="8414916" y="3584404"/>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1</a:t>
            </a:r>
          </a:p>
        </p:txBody>
      </p:sp>
      <p:sp>
        <p:nvSpPr>
          <p:cNvPr id="25" name="ZoneTexte 24">
            <a:extLst>
              <a:ext uri="{FF2B5EF4-FFF2-40B4-BE49-F238E27FC236}">
                <a16:creationId xmlns:a16="http://schemas.microsoft.com/office/drawing/2014/main" id="{E1B760F4-5D4E-403F-87DE-93B30B376104}"/>
              </a:ext>
            </a:extLst>
          </p:cNvPr>
          <p:cNvSpPr txBox="1"/>
          <p:nvPr>
            <p:custDataLst>
              <p:tags r:id="rId9"/>
            </p:custDataLst>
          </p:nvPr>
        </p:nvSpPr>
        <p:spPr>
          <a:xfrm>
            <a:off x="8414916" y="4073451"/>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2</a:t>
            </a:r>
          </a:p>
        </p:txBody>
      </p:sp>
      <p:sp>
        <p:nvSpPr>
          <p:cNvPr id="26" name="ZoneTexte 25">
            <a:extLst>
              <a:ext uri="{FF2B5EF4-FFF2-40B4-BE49-F238E27FC236}">
                <a16:creationId xmlns:a16="http://schemas.microsoft.com/office/drawing/2014/main" id="{BDC7628D-1EB4-4511-A0A2-F3ECBFABF51A}"/>
              </a:ext>
            </a:extLst>
          </p:cNvPr>
          <p:cNvSpPr txBox="1"/>
          <p:nvPr>
            <p:custDataLst>
              <p:tags r:id="rId10"/>
            </p:custDataLst>
          </p:nvPr>
        </p:nvSpPr>
        <p:spPr>
          <a:xfrm>
            <a:off x="8414916" y="4486298"/>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3</a:t>
            </a:r>
          </a:p>
        </p:txBody>
      </p:sp>
      <p:sp>
        <p:nvSpPr>
          <p:cNvPr id="27" name="ZoneTexte 26">
            <a:extLst>
              <a:ext uri="{FF2B5EF4-FFF2-40B4-BE49-F238E27FC236}">
                <a16:creationId xmlns:a16="http://schemas.microsoft.com/office/drawing/2014/main" id="{728DAE80-E14A-4039-B270-A33E84E9C49C}"/>
              </a:ext>
            </a:extLst>
          </p:cNvPr>
          <p:cNvSpPr txBox="1"/>
          <p:nvPr>
            <p:custDataLst>
              <p:tags r:id="rId11"/>
            </p:custDataLst>
          </p:nvPr>
        </p:nvSpPr>
        <p:spPr>
          <a:xfrm>
            <a:off x="8414916" y="4923529"/>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4</a:t>
            </a:r>
          </a:p>
        </p:txBody>
      </p:sp>
      <p:sp>
        <p:nvSpPr>
          <p:cNvPr id="28" name="ZoneTexte 27">
            <a:extLst>
              <a:ext uri="{FF2B5EF4-FFF2-40B4-BE49-F238E27FC236}">
                <a16:creationId xmlns:a16="http://schemas.microsoft.com/office/drawing/2014/main" id="{FD47BA68-6CD2-4EC4-9440-73E5504249FE}"/>
              </a:ext>
            </a:extLst>
          </p:cNvPr>
          <p:cNvSpPr txBox="1"/>
          <p:nvPr>
            <p:custDataLst>
              <p:tags r:id="rId12"/>
            </p:custDataLst>
          </p:nvPr>
        </p:nvSpPr>
        <p:spPr>
          <a:xfrm>
            <a:off x="8414916" y="5388192"/>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5</a:t>
            </a:r>
          </a:p>
        </p:txBody>
      </p:sp>
      <p:sp>
        <p:nvSpPr>
          <p:cNvPr id="29" name="ZoneTexte 28">
            <a:extLst>
              <a:ext uri="{FF2B5EF4-FFF2-40B4-BE49-F238E27FC236}">
                <a16:creationId xmlns:a16="http://schemas.microsoft.com/office/drawing/2014/main" id="{AC04411A-DC2D-4FE2-A604-A7C64F277D1C}"/>
              </a:ext>
            </a:extLst>
          </p:cNvPr>
          <p:cNvSpPr txBox="1"/>
          <p:nvPr>
            <p:custDataLst>
              <p:tags r:id="rId13"/>
            </p:custDataLst>
          </p:nvPr>
        </p:nvSpPr>
        <p:spPr>
          <a:xfrm>
            <a:off x="8414916" y="5865045"/>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6</a:t>
            </a:r>
          </a:p>
        </p:txBody>
      </p:sp>
      <p:sp>
        <p:nvSpPr>
          <p:cNvPr id="30" name="ZoneTexte 29">
            <a:extLst>
              <a:ext uri="{FF2B5EF4-FFF2-40B4-BE49-F238E27FC236}">
                <a16:creationId xmlns:a16="http://schemas.microsoft.com/office/drawing/2014/main" id="{6E1C23B5-7975-465B-A827-1BB32E9A575B}"/>
              </a:ext>
            </a:extLst>
          </p:cNvPr>
          <p:cNvSpPr txBox="1"/>
          <p:nvPr>
            <p:custDataLst>
              <p:tags r:id="rId14"/>
            </p:custDataLst>
          </p:nvPr>
        </p:nvSpPr>
        <p:spPr>
          <a:xfrm>
            <a:off x="6932645" y="3614906"/>
            <a:ext cx="1336040" cy="288000"/>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Monsieur Tuteur</a:t>
            </a:r>
          </a:p>
        </p:txBody>
      </p:sp>
      <p:sp>
        <p:nvSpPr>
          <p:cNvPr id="31" name="ZoneTexte 30">
            <a:extLst>
              <a:ext uri="{FF2B5EF4-FFF2-40B4-BE49-F238E27FC236}">
                <a16:creationId xmlns:a16="http://schemas.microsoft.com/office/drawing/2014/main" id="{27A1A908-F5F2-4731-97BF-90EDD4225FF7}"/>
              </a:ext>
            </a:extLst>
          </p:cNvPr>
          <p:cNvSpPr txBox="1"/>
          <p:nvPr>
            <p:custDataLst>
              <p:tags r:id="rId15"/>
            </p:custDataLst>
          </p:nvPr>
        </p:nvSpPr>
        <p:spPr>
          <a:xfrm>
            <a:off x="6932645" y="4044867"/>
            <a:ext cx="1336040" cy="288000"/>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Madame Tutrice</a:t>
            </a:r>
          </a:p>
        </p:txBody>
      </p:sp>
      <p:sp>
        <p:nvSpPr>
          <p:cNvPr id="32" name="ZoneTexte 31">
            <a:extLst>
              <a:ext uri="{FF2B5EF4-FFF2-40B4-BE49-F238E27FC236}">
                <a16:creationId xmlns:a16="http://schemas.microsoft.com/office/drawing/2014/main" id="{891861D5-EB62-43CC-8339-141D703BF9B1}"/>
              </a:ext>
            </a:extLst>
          </p:cNvPr>
          <p:cNvSpPr txBox="1"/>
          <p:nvPr>
            <p:custDataLst>
              <p:tags r:id="rId16"/>
            </p:custDataLst>
          </p:nvPr>
        </p:nvSpPr>
        <p:spPr>
          <a:xfrm>
            <a:off x="6932645" y="4498849"/>
            <a:ext cx="1336040" cy="288000"/>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Madame Tutrice</a:t>
            </a:r>
          </a:p>
        </p:txBody>
      </p:sp>
      <p:sp>
        <p:nvSpPr>
          <p:cNvPr id="33" name="ZoneTexte 32">
            <a:extLst>
              <a:ext uri="{FF2B5EF4-FFF2-40B4-BE49-F238E27FC236}">
                <a16:creationId xmlns:a16="http://schemas.microsoft.com/office/drawing/2014/main" id="{2DC7EB37-5282-4463-A37C-70A534F5B583}"/>
              </a:ext>
            </a:extLst>
          </p:cNvPr>
          <p:cNvSpPr txBox="1"/>
          <p:nvPr>
            <p:custDataLst>
              <p:tags r:id="rId17"/>
            </p:custDataLst>
          </p:nvPr>
        </p:nvSpPr>
        <p:spPr>
          <a:xfrm>
            <a:off x="6932645" y="4937110"/>
            <a:ext cx="1336040" cy="288000"/>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Monsieur Tuteur</a:t>
            </a:r>
          </a:p>
        </p:txBody>
      </p:sp>
      <p:sp>
        <p:nvSpPr>
          <p:cNvPr id="34" name="ZoneTexte 33">
            <a:extLst>
              <a:ext uri="{FF2B5EF4-FFF2-40B4-BE49-F238E27FC236}">
                <a16:creationId xmlns:a16="http://schemas.microsoft.com/office/drawing/2014/main" id="{802274F2-9DB2-4587-A033-46A038182D27}"/>
              </a:ext>
            </a:extLst>
          </p:cNvPr>
          <p:cNvSpPr txBox="1"/>
          <p:nvPr>
            <p:custDataLst>
              <p:tags r:id="rId18"/>
            </p:custDataLst>
          </p:nvPr>
        </p:nvSpPr>
        <p:spPr>
          <a:xfrm>
            <a:off x="6932645" y="5386914"/>
            <a:ext cx="1336040" cy="288000"/>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Madame Tutrice</a:t>
            </a:r>
          </a:p>
        </p:txBody>
      </p:sp>
      <p:sp>
        <p:nvSpPr>
          <p:cNvPr id="35" name="ZoneTexte 34">
            <a:extLst>
              <a:ext uri="{FF2B5EF4-FFF2-40B4-BE49-F238E27FC236}">
                <a16:creationId xmlns:a16="http://schemas.microsoft.com/office/drawing/2014/main" id="{3E826A5B-F6DC-4B74-8D5B-91F1191EEE0C}"/>
              </a:ext>
            </a:extLst>
          </p:cNvPr>
          <p:cNvSpPr txBox="1"/>
          <p:nvPr>
            <p:custDataLst>
              <p:tags r:id="rId19"/>
            </p:custDataLst>
          </p:nvPr>
        </p:nvSpPr>
        <p:spPr>
          <a:xfrm>
            <a:off x="6932645" y="5872293"/>
            <a:ext cx="1336040" cy="288000"/>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Monsieur Tuteur</a:t>
            </a:r>
          </a:p>
        </p:txBody>
      </p:sp>
      <p:sp>
        <p:nvSpPr>
          <p:cNvPr id="36" name="Ellipse 35">
            <a:extLst>
              <a:ext uri="{FF2B5EF4-FFF2-40B4-BE49-F238E27FC236}">
                <a16:creationId xmlns:a16="http://schemas.microsoft.com/office/drawing/2014/main" id="{9BE0394B-183C-4D0E-98D9-B6D374007E42}"/>
              </a:ext>
            </a:extLst>
          </p:cNvPr>
          <p:cNvSpPr/>
          <p:nvPr>
            <p:custDataLst>
              <p:tags r:id="rId20"/>
            </p:custDataLst>
          </p:nvPr>
        </p:nvSpPr>
        <p:spPr>
          <a:xfrm>
            <a:off x="10740506" y="2306975"/>
            <a:ext cx="711200" cy="452278"/>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ZoneTexte 36">
            <a:extLst>
              <a:ext uri="{FF2B5EF4-FFF2-40B4-BE49-F238E27FC236}">
                <a16:creationId xmlns:a16="http://schemas.microsoft.com/office/drawing/2014/main" id="{FB7A25C8-C4F3-44C9-B5E8-6EED98C6B014}"/>
              </a:ext>
            </a:extLst>
          </p:cNvPr>
          <p:cNvSpPr txBox="1"/>
          <p:nvPr>
            <p:custDataLst>
              <p:tags r:id="rId21"/>
            </p:custDataLst>
          </p:nvPr>
        </p:nvSpPr>
        <p:spPr>
          <a:xfrm>
            <a:off x="10348620" y="2348448"/>
            <a:ext cx="391886" cy="369332"/>
          </a:xfrm>
          <a:prstGeom prst="rect">
            <a:avLst/>
          </a:prstGeom>
          <a:noFill/>
        </p:spPr>
        <p:txBody>
          <a:bodyPr wrap="square" rtlCol="0">
            <a:spAutoFit/>
          </a:bodyPr>
          <a:lstStyle/>
          <a:p>
            <a:pPr algn="ctr"/>
            <a:r>
              <a:rPr lang="fr-FR" b="1" dirty="0">
                <a:solidFill>
                  <a:srgbClr val="FF0000"/>
                </a:solidFill>
              </a:rPr>
              <a:t>2</a:t>
            </a:r>
          </a:p>
        </p:txBody>
      </p:sp>
      <p:sp>
        <p:nvSpPr>
          <p:cNvPr id="4" name="Espace réservé du numéro de diapositive 3">
            <a:extLst>
              <a:ext uri="{FF2B5EF4-FFF2-40B4-BE49-F238E27FC236}">
                <a16:creationId xmlns:a16="http://schemas.microsoft.com/office/drawing/2014/main" id="{37C55129-DEF5-4AC2-B3C2-005BE574C7B1}"/>
              </a:ext>
            </a:extLst>
          </p:cNvPr>
          <p:cNvSpPr>
            <a:spLocks noGrp="1"/>
          </p:cNvSpPr>
          <p:nvPr>
            <p:ph type="sldNum" sz="quarter" idx="12"/>
            <p:custDataLst>
              <p:tags r:id="rId22"/>
            </p:custDataLst>
          </p:nvPr>
        </p:nvSpPr>
        <p:spPr/>
        <p:txBody>
          <a:bodyPr/>
          <a:lstStyle/>
          <a:p>
            <a:fld id="{B3DC7CD3-E059-442A-912E-598EA0B387A3}" type="slidenum">
              <a:rPr lang="fr-FR" smtClean="0"/>
              <a:t>17</a:t>
            </a:fld>
            <a:endParaRPr lang="fr-FR"/>
          </a:p>
        </p:txBody>
      </p:sp>
      <p:sp>
        <p:nvSpPr>
          <p:cNvPr id="38" name="ZoneTexte 37">
            <a:extLst>
              <a:ext uri="{FF2B5EF4-FFF2-40B4-BE49-F238E27FC236}">
                <a16:creationId xmlns:a16="http://schemas.microsoft.com/office/drawing/2014/main" id="{75CD36D8-7EBC-4515-B065-0D2848D9B72A}"/>
              </a:ext>
            </a:extLst>
          </p:cNvPr>
          <p:cNvSpPr txBox="1"/>
          <p:nvPr>
            <p:custDataLst>
              <p:tags r:id="rId23"/>
            </p:custDataLst>
          </p:nvPr>
        </p:nvSpPr>
        <p:spPr>
          <a:xfrm>
            <a:off x="4021701" y="6309138"/>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Etablissement A</a:t>
            </a:r>
          </a:p>
        </p:txBody>
      </p:sp>
      <p:sp>
        <p:nvSpPr>
          <p:cNvPr id="39" name="ZoneTexte 38">
            <a:extLst>
              <a:ext uri="{FF2B5EF4-FFF2-40B4-BE49-F238E27FC236}">
                <a16:creationId xmlns:a16="http://schemas.microsoft.com/office/drawing/2014/main" id="{DEC0ABDF-0BA1-4820-991A-26D953E5D19E}"/>
              </a:ext>
            </a:extLst>
          </p:cNvPr>
          <p:cNvSpPr txBox="1"/>
          <p:nvPr>
            <p:custDataLst>
              <p:tags r:id="rId24"/>
            </p:custDataLst>
          </p:nvPr>
        </p:nvSpPr>
        <p:spPr>
          <a:xfrm>
            <a:off x="6932645" y="6278083"/>
            <a:ext cx="1336040" cy="396000"/>
          </a:xfrm>
          <a:prstGeom prst="rect">
            <a:avLst/>
          </a:prstGeom>
          <a:solidFill>
            <a:schemeClr val="bg1"/>
          </a:solidFill>
        </p:spPr>
        <p:txBody>
          <a:bodyPr wrap="square" rtlCol="0">
            <a:spAutoFit/>
          </a:bodyPr>
          <a:lstStyle/>
          <a:p>
            <a:endParaRPr lang="fr-FR" sz="400" dirty="0">
              <a:solidFill>
                <a:schemeClr val="tx1">
                  <a:lumMod val="50000"/>
                  <a:lumOff val="50000"/>
                </a:schemeClr>
              </a:solidFill>
              <a:latin typeface="Arial" panose="020B0604020202020204" pitchFamily="34" charset="0"/>
              <a:cs typeface="Arial" panose="020B0604020202020204" pitchFamily="34" charset="0"/>
            </a:endParaRPr>
          </a:p>
          <a:p>
            <a:r>
              <a:rPr lang="fr-FR" sz="900" dirty="0">
                <a:solidFill>
                  <a:schemeClr val="tx1">
                    <a:lumMod val="50000"/>
                    <a:lumOff val="50000"/>
                  </a:schemeClr>
                </a:solidFill>
                <a:latin typeface="Arial" panose="020B0604020202020204" pitchFamily="34" charset="0"/>
                <a:cs typeface="Arial" panose="020B0604020202020204" pitchFamily="34" charset="0"/>
              </a:rPr>
              <a:t>Madame Tutrice</a:t>
            </a:r>
          </a:p>
        </p:txBody>
      </p:sp>
      <p:sp>
        <p:nvSpPr>
          <p:cNvPr id="40" name="ZoneTexte 39">
            <a:extLst>
              <a:ext uri="{FF2B5EF4-FFF2-40B4-BE49-F238E27FC236}">
                <a16:creationId xmlns:a16="http://schemas.microsoft.com/office/drawing/2014/main" id="{0FC6FE43-666F-4DB4-8777-354BDC321396}"/>
              </a:ext>
            </a:extLst>
          </p:cNvPr>
          <p:cNvSpPr txBox="1"/>
          <p:nvPr>
            <p:custDataLst>
              <p:tags r:id="rId25"/>
            </p:custDataLst>
          </p:nvPr>
        </p:nvSpPr>
        <p:spPr>
          <a:xfrm>
            <a:off x="8414916" y="6320871"/>
            <a:ext cx="1336040" cy="230832"/>
          </a:xfrm>
          <a:prstGeom prst="rect">
            <a:avLst/>
          </a:prstGeom>
          <a:solidFill>
            <a:schemeClr val="bg1"/>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7</a:t>
            </a:r>
          </a:p>
        </p:txBody>
      </p:sp>
      <p:sp>
        <p:nvSpPr>
          <p:cNvPr id="41" name="Titre 5">
            <a:extLst>
              <a:ext uri="{FF2B5EF4-FFF2-40B4-BE49-F238E27FC236}">
                <a16:creationId xmlns:a16="http://schemas.microsoft.com/office/drawing/2014/main" id="{1BA19DB4-4BE3-421B-88A6-065FF6D2F131}"/>
              </a:ext>
            </a:extLst>
          </p:cNvPr>
          <p:cNvSpPr>
            <a:spLocks noGrp="1"/>
          </p:cNvSpPr>
          <p:nvPr>
            <p:ph type="title"/>
          </p:nvPr>
        </p:nvSpPr>
        <p:spPr>
          <a:xfrm>
            <a:off x="605050" y="179456"/>
            <a:ext cx="10748749" cy="584774"/>
          </a:xfrm>
          <a:solidFill>
            <a:srgbClr val="3A88C8"/>
          </a:solidFill>
        </p:spPr>
        <p:txBody>
          <a:bodyPr>
            <a:normAutofit/>
          </a:bodyPr>
          <a:lstStyle/>
          <a:p>
            <a:pPr algn="ctr"/>
            <a:r>
              <a:rPr lang="fr-FR" sz="2000" b="1" dirty="0">
                <a:solidFill>
                  <a:schemeClr val="bg1"/>
                </a:solidFill>
                <a:latin typeface="+mn-lt"/>
              </a:rPr>
              <a:t>RECORD ASSESSMENTS</a:t>
            </a:r>
          </a:p>
        </p:txBody>
      </p:sp>
    </p:spTree>
    <p:extLst>
      <p:ext uri="{BB962C8B-B14F-4D97-AF65-F5344CB8AC3E}">
        <p14:creationId xmlns:p14="http://schemas.microsoft.com/office/powerpoint/2010/main" val="175458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6712433-49DC-4C18-973A-3392A678D6EE}"/>
              </a:ext>
            </a:extLst>
          </p:cNvPr>
          <p:cNvSpPr txBox="1"/>
          <p:nvPr>
            <p:custDataLst>
              <p:tags r:id="rId1"/>
            </p:custDataLst>
          </p:nvPr>
        </p:nvSpPr>
        <p:spPr>
          <a:xfrm>
            <a:off x="605051" y="428325"/>
            <a:ext cx="10800000" cy="584775"/>
          </a:xfrm>
          <a:prstGeom prst="rect">
            <a:avLst/>
          </a:prstGeom>
          <a:noFill/>
        </p:spPr>
        <p:txBody>
          <a:bodyPr wrap="square" rtlCol="0">
            <a:spAutoFit/>
          </a:bodyPr>
          <a:lstStyle/>
          <a:p>
            <a:pPr marL="342900" indent="-342900">
              <a:buFont typeface="+mj-lt"/>
              <a:buAutoNum type="arabicPeriod" startAt="3"/>
            </a:pPr>
            <a:r>
              <a:rPr lang="en-US" sz="1600" dirty="0"/>
              <a:t>Fill in the general information either by manual entry or with the help of the drop-down menus</a:t>
            </a:r>
          </a:p>
          <a:p>
            <a:pPr marL="342900" indent="-342900">
              <a:buFont typeface="+mj-lt"/>
              <a:buAutoNum type="arabicPeriod" startAt="3"/>
            </a:pPr>
            <a:r>
              <a:rPr lang="fr-FR" sz="1600" dirty="0"/>
              <a:t>Click on                       </a:t>
            </a:r>
            <a:r>
              <a:rPr lang="en-US" sz="1600" dirty="0"/>
              <a:t>to access each new screen</a:t>
            </a:r>
            <a:endParaRPr lang="fr-FR" sz="1600" dirty="0"/>
          </a:p>
        </p:txBody>
      </p:sp>
      <p:pic>
        <p:nvPicPr>
          <p:cNvPr id="9" name="Image 8">
            <a:extLst>
              <a:ext uri="{FF2B5EF4-FFF2-40B4-BE49-F238E27FC236}">
                <a16:creationId xmlns:a16="http://schemas.microsoft.com/office/drawing/2014/main" id="{E0B780CA-7023-47DA-93A5-D66A43407928}"/>
              </a:ext>
            </a:extLst>
          </p:cNvPr>
          <p:cNvPicPr>
            <a:picLocks noChangeAspect="1"/>
          </p:cNvPicPr>
          <p:nvPr>
            <p:custDataLst>
              <p:tags r:id="rId2"/>
            </p:custDataLst>
          </p:nvPr>
        </p:nvPicPr>
        <p:blipFill rotWithShape="1">
          <a:blip r:embed="rId7">
            <a:extLst>
              <a:ext uri="{28A0092B-C50C-407E-A947-70E740481C1C}">
                <a14:useLocalDpi xmlns:a14="http://schemas.microsoft.com/office/drawing/2010/main" val="0"/>
              </a:ext>
            </a:extLst>
          </a:blip>
          <a:srcRect l="691" t="2903" r="691"/>
          <a:stretch/>
        </p:blipFill>
        <p:spPr>
          <a:xfrm>
            <a:off x="3739316" y="1676779"/>
            <a:ext cx="8233868" cy="2588089"/>
          </a:xfrm>
          <a:prstGeom prst="rect">
            <a:avLst/>
          </a:prstGeom>
          <a:ln>
            <a:solidFill>
              <a:srgbClr val="3A88C8"/>
            </a:solidFill>
          </a:ln>
        </p:spPr>
      </p:pic>
      <p:sp>
        <p:nvSpPr>
          <p:cNvPr id="10" name="Bulle narrative : rectangle 9">
            <a:extLst>
              <a:ext uri="{FF2B5EF4-FFF2-40B4-BE49-F238E27FC236}">
                <a16:creationId xmlns:a16="http://schemas.microsoft.com/office/drawing/2014/main" id="{A68F68C2-7C88-4F83-ACF4-1B3323CF2B03}"/>
              </a:ext>
            </a:extLst>
          </p:cNvPr>
          <p:cNvSpPr/>
          <p:nvPr>
            <p:custDataLst>
              <p:tags r:id="rId3"/>
            </p:custDataLst>
          </p:nvPr>
        </p:nvSpPr>
        <p:spPr>
          <a:xfrm>
            <a:off x="4054236" y="5398891"/>
            <a:ext cx="2327904" cy="747251"/>
          </a:xfrm>
          <a:prstGeom prst="wedgeRectCallout">
            <a:avLst>
              <a:gd name="adj1" fmla="val -66779"/>
              <a:gd name="adj2" fmla="val -91085"/>
            </a:avLst>
          </a:prstGeom>
          <a:solidFill>
            <a:srgbClr val="3A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Page 1 </a:t>
            </a:r>
            <a:r>
              <a:rPr lang="en-US" sz="1600" dirty="0"/>
              <a:t>of the assessment recording form</a:t>
            </a:r>
            <a:endParaRPr lang="fr-FR" sz="1600" dirty="0"/>
          </a:p>
        </p:txBody>
      </p:sp>
      <p:sp>
        <p:nvSpPr>
          <p:cNvPr id="38" name="Bulle narrative : rectangle 37">
            <a:extLst>
              <a:ext uri="{FF2B5EF4-FFF2-40B4-BE49-F238E27FC236}">
                <a16:creationId xmlns:a16="http://schemas.microsoft.com/office/drawing/2014/main" id="{BB8FAF42-AE98-43C1-974C-C1E8992F1616}"/>
              </a:ext>
            </a:extLst>
          </p:cNvPr>
          <p:cNvSpPr/>
          <p:nvPr>
            <p:custDataLst>
              <p:tags r:id="rId4"/>
            </p:custDataLst>
          </p:nvPr>
        </p:nvSpPr>
        <p:spPr>
          <a:xfrm>
            <a:off x="7594270" y="4750200"/>
            <a:ext cx="3630455" cy="540257"/>
          </a:xfrm>
          <a:prstGeom prst="wedgeRectCallout">
            <a:avLst>
              <a:gd name="adj1" fmla="val -41487"/>
              <a:gd name="adj2" fmla="val -133941"/>
            </a:avLst>
          </a:prstGeom>
          <a:solidFill>
            <a:srgbClr val="3A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Page 2 </a:t>
            </a:r>
            <a:r>
              <a:rPr lang="en-US" sz="1600" dirty="0"/>
              <a:t>of the assessment recording form</a:t>
            </a:r>
            <a:endParaRPr lang="fr-FR" sz="1600" dirty="0"/>
          </a:p>
        </p:txBody>
      </p:sp>
      <p:sp>
        <p:nvSpPr>
          <p:cNvPr id="2" name="Espace réservé du numéro de diapositive 1">
            <a:extLst>
              <a:ext uri="{FF2B5EF4-FFF2-40B4-BE49-F238E27FC236}">
                <a16:creationId xmlns:a16="http://schemas.microsoft.com/office/drawing/2014/main" id="{931271EA-FD85-4873-BCC9-7F5360197D13}"/>
              </a:ext>
            </a:extLst>
          </p:cNvPr>
          <p:cNvSpPr>
            <a:spLocks noGrp="1"/>
          </p:cNvSpPr>
          <p:nvPr>
            <p:ph type="sldNum" sz="quarter" idx="12"/>
            <p:custDataLst>
              <p:tags r:id="rId5"/>
            </p:custDataLst>
          </p:nvPr>
        </p:nvSpPr>
        <p:spPr/>
        <p:txBody>
          <a:bodyPr/>
          <a:lstStyle/>
          <a:p>
            <a:fld id="{B3DC7CD3-E059-442A-912E-598EA0B387A3}" type="slidenum">
              <a:rPr lang="fr-FR" smtClean="0"/>
              <a:t>18</a:t>
            </a:fld>
            <a:endParaRPr lang="fr-FR"/>
          </a:p>
        </p:txBody>
      </p:sp>
      <p:pic>
        <p:nvPicPr>
          <p:cNvPr id="8" name="Image 7">
            <a:extLst>
              <a:ext uri="{FF2B5EF4-FFF2-40B4-BE49-F238E27FC236}">
                <a16:creationId xmlns:a16="http://schemas.microsoft.com/office/drawing/2014/main" id="{65434031-7B95-41F0-BA91-23D68F74F5D5}"/>
              </a:ext>
            </a:extLst>
          </p:cNvPr>
          <p:cNvPicPr>
            <a:picLocks noChangeAspect="1"/>
          </p:cNvPicPr>
          <p:nvPr/>
        </p:nvPicPr>
        <p:blipFill>
          <a:blip r:embed="rId8"/>
          <a:stretch>
            <a:fillRect/>
          </a:stretch>
        </p:blipFill>
        <p:spPr>
          <a:xfrm>
            <a:off x="218816" y="1676779"/>
            <a:ext cx="3350901" cy="4376344"/>
          </a:xfrm>
          <a:prstGeom prst="rect">
            <a:avLst/>
          </a:prstGeom>
          <a:ln>
            <a:solidFill>
              <a:srgbClr val="3A88C8"/>
            </a:solidFill>
          </a:ln>
        </p:spPr>
      </p:pic>
      <p:pic>
        <p:nvPicPr>
          <p:cNvPr id="12" name="Image 11">
            <a:extLst>
              <a:ext uri="{FF2B5EF4-FFF2-40B4-BE49-F238E27FC236}">
                <a16:creationId xmlns:a16="http://schemas.microsoft.com/office/drawing/2014/main" id="{852B6349-C14C-4271-9B0F-40F576181167}"/>
              </a:ext>
            </a:extLst>
          </p:cNvPr>
          <p:cNvPicPr>
            <a:picLocks noChangeAspect="1"/>
          </p:cNvPicPr>
          <p:nvPr/>
        </p:nvPicPr>
        <p:blipFill>
          <a:blip r:embed="rId9"/>
          <a:stretch>
            <a:fillRect/>
          </a:stretch>
        </p:blipFill>
        <p:spPr>
          <a:xfrm>
            <a:off x="1767081" y="712907"/>
            <a:ext cx="892144" cy="269569"/>
          </a:xfrm>
          <a:prstGeom prst="rect">
            <a:avLst/>
          </a:prstGeom>
        </p:spPr>
      </p:pic>
    </p:spTree>
    <p:extLst>
      <p:ext uri="{BB962C8B-B14F-4D97-AF65-F5344CB8AC3E}">
        <p14:creationId xmlns:p14="http://schemas.microsoft.com/office/powerpoint/2010/main" val="3575779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0258CF5A-BB44-47B4-B50F-0B83E02860D8}"/>
              </a:ext>
            </a:extLst>
          </p:cNvPr>
          <p:cNvSpPr txBox="1"/>
          <p:nvPr>
            <p:custDataLst>
              <p:tags r:id="rId1"/>
            </p:custDataLst>
          </p:nvPr>
        </p:nvSpPr>
        <p:spPr>
          <a:xfrm>
            <a:off x="605050" y="417575"/>
            <a:ext cx="10896417" cy="830997"/>
          </a:xfrm>
          <a:prstGeom prst="rect">
            <a:avLst/>
          </a:prstGeom>
          <a:noFill/>
        </p:spPr>
        <p:txBody>
          <a:bodyPr wrap="square" rtlCol="0">
            <a:spAutoFit/>
          </a:bodyPr>
          <a:lstStyle/>
          <a:p>
            <a:r>
              <a:rPr lang="en-US" sz="1600" dirty="0"/>
              <a:t>5.     You can select a maximum of 3 soft skills to be assessed. To view the soft skills, click on the drop-down menu arrow</a:t>
            </a:r>
            <a:r>
              <a:rPr lang="fr-FR" sz="1600" dirty="0"/>
              <a:t> </a:t>
            </a:r>
          </a:p>
          <a:p>
            <a:r>
              <a:rPr lang="fr-FR" sz="1600" dirty="0"/>
              <a:t>6.     Click on                            </a:t>
            </a:r>
            <a:r>
              <a:rPr lang="en-US" sz="1600" dirty="0"/>
              <a:t>to access the last screen</a:t>
            </a:r>
            <a:endParaRPr lang="fr-FR" sz="1600" dirty="0"/>
          </a:p>
          <a:p>
            <a:r>
              <a:rPr lang="fr-FR" sz="1600" dirty="0"/>
              <a:t>7.     Click on                      to </a:t>
            </a:r>
            <a:r>
              <a:rPr lang="fr-FR" sz="1600" dirty="0" err="1"/>
              <a:t>access</a:t>
            </a:r>
            <a:r>
              <a:rPr lang="fr-FR" sz="1600" dirty="0"/>
              <a:t> the </a:t>
            </a:r>
            <a:r>
              <a:rPr lang="fr-FR" sz="1600" dirty="0" err="1"/>
              <a:t>next</a:t>
            </a:r>
            <a:r>
              <a:rPr lang="fr-FR" sz="1600" dirty="0"/>
              <a:t> </a:t>
            </a:r>
            <a:r>
              <a:rPr lang="fr-FR" sz="1600" dirty="0" err="1"/>
              <a:t>screen</a:t>
            </a:r>
            <a:endParaRPr lang="fr-FR" sz="1600" dirty="0"/>
          </a:p>
        </p:txBody>
      </p:sp>
      <p:pic>
        <p:nvPicPr>
          <p:cNvPr id="3" name="Image 2">
            <a:extLst>
              <a:ext uri="{FF2B5EF4-FFF2-40B4-BE49-F238E27FC236}">
                <a16:creationId xmlns:a16="http://schemas.microsoft.com/office/drawing/2014/main" id="{CC90EEDD-8D57-4FDE-8894-6E6F9F0CDEC4}"/>
              </a:ext>
            </a:extLst>
          </p:cNvPr>
          <p:cNvPicPr>
            <a:picLocks noChangeAspect="1"/>
          </p:cNvPicPr>
          <p:nvPr>
            <p:custDataLst>
              <p:tags r:id="rId2"/>
            </p:custDataLst>
          </p:nvPr>
        </p:nvPicPr>
        <p:blipFill>
          <a:blip r:embed="rId11"/>
          <a:stretch>
            <a:fillRect/>
          </a:stretch>
        </p:blipFill>
        <p:spPr>
          <a:xfrm>
            <a:off x="10559072" y="499200"/>
            <a:ext cx="247650" cy="209550"/>
          </a:xfrm>
          <a:prstGeom prst="rect">
            <a:avLst/>
          </a:prstGeom>
        </p:spPr>
      </p:pic>
      <p:pic>
        <p:nvPicPr>
          <p:cNvPr id="11" name="Image 10">
            <a:extLst>
              <a:ext uri="{FF2B5EF4-FFF2-40B4-BE49-F238E27FC236}">
                <a16:creationId xmlns:a16="http://schemas.microsoft.com/office/drawing/2014/main" id="{828C3864-2F87-4E69-95DA-629ACF0AE52B}"/>
              </a:ext>
            </a:extLst>
          </p:cNvPr>
          <p:cNvPicPr>
            <a:picLocks noChangeAspect="1"/>
          </p:cNvPicPr>
          <p:nvPr>
            <p:custDataLst>
              <p:tags r:id="rId3"/>
            </p:custDataLst>
          </p:nvPr>
        </p:nvPicPr>
        <p:blipFill rotWithShape="1">
          <a:blip r:embed="rId12">
            <a:extLst>
              <a:ext uri="{28A0092B-C50C-407E-A947-70E740481C1C}">
                <a14:useLocalDpi xmlns:a14="http://schemas.microsoft.com/office/drawing/2010/main" val="0"/>
              </a:ext>
            </a:extLst>
          </a:blip>
          <a:srcRect l="55" r="55"/>
          <a:stretch/>
        </p:blipFill>
        <p:spPr>
          <a:xfrm>
            <a:off x="605051" y="1682298"/>
            <a:ext cx="7559577" cy="3786344"/>
          </a:xfrm>
          <a:prstGeom prst="rect">
            <a:avLst/>
          </a:prstGeom>
          <a:ln>
            <a:solidFill>
              <a:srgbClr val="3A88C8"/>
            </a:solidFill>
          </a:ln>
        </p:spPr>
      </p:pic>
      <p:sp>
        <p:nvSpPr>
          <p:cNvPr id="19" name="Bulle narrative : rectangle 18">
            <a:extLst>
              <a:ext uri="{FF2B5EF4-FFF2-40B4-BE49-F238E27FC236}">
                <a16:creationId xmlns:a16="http://schemas.microsoft.com/office/drawing/2014/main" id="{BD611847-CD5F-4579-B479-5914155F9963}"/>
              </a:ext>
            </a:extLst>
          </p:cNvPr>
          <p:cNvSpPr/>
          <p:nvPr>
            <p:custDataLst>
              <p:tags r:id="rId4"/>
            </p:custDataLst>
          </p:nvPr>
        </p:nvSpPr>
        <p:spPr>
          <a:xfrm>
            <a:off x="8466248" y="2681749"/>
            <a:ext cx="2340474" cy="747251"/>
          </a:xfrm>
          <a:prstGeom prst="wedgeRectCallout">
            <a:avLst>
              <a:gd name="adj1" fmla="val -62645"/>
              <a:gd name="adj2" fmla="val -93582"/>
            </a:avLst>
          </a:prstGeom>
          <a:solidFill>
            <a:srgbClr val="3A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Page 3 </a:t>
            </a:r>
            <a:r>
              <a:rPr lang="en-US" sz="1600" dirty="0"/>
              <a:t>of the assessment recording form</a:t>
            </a:r>
            <a:endParaRPr lang="fr-FR" sz="1600" dirty="0"/>
          </a:p>
        </p:txBody>
      </p:sp>
      <p:sp>
        <p:nvSpPr>
          <p:cNvPr id="20" name="Ellipse 19">
            <a:extLst>
              <a:ext uri="{FF2B5EF4-FFF2-40B4-BE49-F238E27FC236}">
                <a16:creationId xmlns:a16="http://schemas.microsoft.com/office/drawing/2014/main" id="{E5A3FB42-3769-4210-BF17-8724D78088BC}"/>
              </a:ext>
            </a:extLst>
          </p:cNvPr>
          <p:cNvSpPr/>
          <p:nvPr>
            <p:custDataLst>
              <p:tags r:id="rId5"/>
            </p:custDataLst>
          </p:nvPr>
        </p:nvSpPr>
        <p:spPr>
          <a:xfrm>
            <a:off x="529184" y="5166370"/>
            <a:ext cx="1234303" cy="302271"/>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F094114E-8D17-4AF0-94E2-A57B448B4C67}"/>
              </a:ext>
            </a:extLst>
          </p:cNvPr>
          <p:cNvSpPr/>
          <p:nvPr>
            <p:custDataLst>
              <p:tags r:id="rId6"/>
            </p:custDataLst>
          </p:nvPr>
        </p:nvSpPr>
        <p:spPr>
          <a:xfrm>
            <a:off x="7156581" y="5175702"/>
            <a:ext cx="1008048" cy="292939"/>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2ABD0C2D-7D25-489F-B51F-FD591DE04615}"/>
              </a:ext>
            </a:extLst>
          </p:cNvPr>
          <p:cNvSpPr txBox="1"/>
          <p:nvPr>
            <p:custDataLst>
              <p:tags r:id="rId7"/>
            </p:custDataLst>
          </p:nvPr>
        </p:nvSpPr>
        <p:spPr>
          <a:xfrm>
            <a:off x="6735603" y="5137506"/>
            <a:ext cx="391886" cy="369332"/>
          </a:xfrm>
          <a:prstGeom prst="rect">
            <a:avLst/>
          </a:prstGeom>
          <a:noFill/>
        </p:spPr>
        <p:txBody>
          <a:bodyPr wrap="square" rtlCol="0">
            <a:spAutoFit/>
          </a:bodyPr>
          <a:lstStyle/>
          <a:p>
            <a:pPr algn="ctr"/>
            <a:r>
              <a:rPr lang="fr-FR" b="1" dirty="0">
                <a:solidFill>
                  <a:srgbClr val="FF0000"/>
                </a:solidFill>
              </a:rPr>
              <a:t>7</a:t>
            </a:r>
          </a:p>
        </p:txBody>
      </p:sp>
      <p:sp>
        <p:nvSpPr>
          <p:cNvPr id="23" name="ZoneTexte 22">
            <a:extLst>
              <a:ext uri="{FF2B5EF4-FFF2-40B4-BE49-F238E27FC236}">
                <a16:creationId xmlns:a16="http://schemas.microsoft.com/office/drawing/2014/main" id="{2BFE2724-E58B-481F-B76A-89B2F405638D}"/>
              </a:ext>
            </a:extLst>
          </p:cNvPr>
          <p:cNvSpPr txBox="1"/>
          <p:nvPr>
            <p:custDataLst>
              <p:tags r:id="rId8"/>
            </p:custDataLst>
          </p:nvPr>
        </p:nvSpPr>
        <p:spPr>
          <a:xfrm>
            <a:off x="108206" y="5137506"/>
            <a:ext cx="391886" cy="369332"/>
          </a:xfrm>
          <a:prstGeom prst="rect">
            <a:avLst/>
          </a:prstGeom>
          <a:noFill/>
        </p:spPr>
        <p:txBody>
          <a:bodyPr wrap="square" rtlCol="0">
            <a:spAutoFit/>
          </a:bodyPr>
          <a:lstStyle/>
          <a:p>
            <a:pPr algn="ctr"/>
            <a:r>
              <a:rPr lang="fr-FR" b="1" dirty="0">
                <a:solidFill>
                  <a:srgbClr val="FF0000"/>
                </a:solidFill>
              </a:rPr>
              <a:t>6</a:t>
            </a:r>
          </a:p>
        </p:txBody>
      </p:sp>
      <p:sp>
        <p:nvSpPr>
          <p:cNvPr id="2" name="Espace réservé du numéro de diapositive 1">
            <a:extLst>
              <a:ext uri="{FF2B5EF4-FFF2-40B4-BE49-F238E27FC236}">
                <a16:creationId xmlns:a16="http://schemas.microsoft.com/office/drawing/2014/main" id="{5CE5CA60-BAF3-40D1-96AA-2D85445DFC9E}"/>
              </a:ext>
            </a:extLst>
          </p:cNvPr>
          <p:cNvSpPr>
            <a:spLocks noGrp="1"/>
          </p:cNvSpPr>
          <p:nvPr>
            <p:ph type="sldNum" sz="quarter" idx="12"/>
            <p:custDataLst>
              <p:tags r:id="rId9"/>
            </p:custDataLst>
          </p:nvPr>
        </p:nvSpPr>
        <p:spPr/>
        <p:txBody>
          <a:bodyPr/>
          <a:lstStyle/>
          <a:p>
            <a:fld id="{B3DC7CD3-E059-442A-912E-598EA0B387A3}" type="slidenum">
              <a:rPr lang="fr-FR" smtClean="0"/>
              <a:t>19</a:t>
            </a:fld>
            <a:endParaRPr lang="fr-FR"/>
          </a:p>
        </p:txBody>
      </p:sp>
      <p:pic>
        <p:nvPicPr>
          <p:cNvPr id="6" name="Image 5">
            <a:extLst>
              <a:ext uri="{FF2B5EF4-FFF2-40B4-BE49-F238E27FC236}">
                <a16:creationId xmlns:a16="http://schemas.microsoft.com/office/drawing/2014/main" id="{E644B06A-4942-40A6-99B4-A50C7CEAFE4E}"/>
              </a:ext>
            </a:extLst>
          </p:cNvPr>
          <p:cNvPicPr>
            <a:picLocks noChangeAspect="1"/>
          </p:cNvPicPr>
          <p:nvPr/>
        </p:nvPicPr>
        <p:blipFill>
          <a:blip r:embed="rId13"/>
          <a:stretch>
            <a:fillRect/>
          </a:stretch>
        </p:blipFill>
        <p:spPr>
          <a:xfrm>
            <a:off x="1744825" y="690088"/>
            <a:ext cx="1155600" cy="262914"/>
          </a:xfrm>
          <a:prstGeom prst="rect">
            <a:avLst/>
          </a:prstGeom>
        </p:spPr>
      </p:pic>
      <p:pic>
        <p:nvPicPr>
          <p:cNvPr id="8" name="Image 7">
            <a:extLst>
              <a:ext uri="{FF2B5EF4-FFF2-40B4-BE49-F238E27FC236}">
                <a16:creationId xmlns:a16="http://schemas.microsoft.com/office/drawing/2014/main" id="{9206EB51-F559-4A16-A654-4A1203DDCFAC}"/>
              </a:ext>
            </a:extLst>
          </p:cNvPr>
          <p:cNvPicPr>
            <a:picLocks noChangeAspect="1"/>
          </p:cNvPicPr>
          <p:nvPr/>
        </p:nvPicPr>
        <p:blipFill>
          <a:blip r:embed="rId14"/>
          <a:stretch>
            <a:fillRect/>
          </a:stretch>
        </p:blipFill>
        <p:spPr>
          <a:xfrm>
            <a:off x="1744825" y="966242"/>
            <a:ext cx="885073" cy="252000"/>
          </a:xfrm>
          <a:prstGeom prst="rect">
            <a:avLst/>
          </a:prstGeom>
        </p:spPr>
      </p:pic>
    </p:spTree>
    <p:extLst>
      <p:ext uri="{BB962C8B-B14F-4D97-AF65-F5344CB8AC3E}">
        <p14:creationId xmlns:p14="http://schemas.microsoft.com/office/powerpoint/2010/main" val="415859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37AE76CD-7767-054F-AA7A-C6C8552B45CF}"/>
              </a:ext>
            </a:extLst>
          </p:cNvPr>
          <p:cNvSpPr>
            <a:spLocks noGrp="1"/>
          </p:cNvSpPr>
          <p:nvPr>
            <p:ph type="sldNum" sz="quarter" idx="12"/>
          </p:nvPr>
        </p:nvSpPr>
        <p:spPr/>
        <p:txBody>
          <a:bodyPr/>
          <a:lstStyle/>
          <a:p>
            <a:fld id="{B3DC7CD3-E059-442A-912E-598EA0B387A3}" type="slidenum">
              <a:rPr lang="fr-FR" smtClean="0"/>
              <a:pPr/>
              <a:t>2</a:t>
            </a:fld>
            <a:endParaRPr lang="fr-FR" dirty="0"/>
          </a:p>
        </p:txBody>
      </p:sp>
      <p:pic>
        <p:nvPicPr>
          <p:cNvPr id="22" name="Image 21">
            <a:extLst>
              <a:ext uri="{FF2B5EF4-FFF2-40B4-BE49-F238E27FC236}">
                <a16:creationId xmlns:a16="http://schemas.microsoft.com/office/drawing/2014/main" id="{07AFFFDF-8152-CC4B-BBE3-629710D832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3260" y="1602660"/>
            <a:ext cx="7797300" cy="3642678"/>
          </a:xfrm>
          <a:prstGeom prst="rect">
            <a:avLst/>
          </a:prstGeom>
        </p:spPr>
      </p:pic>
      <p:sp>
        <p:nvSpPr>
          <p:cNvPr id="23" name="ZoneTexte 22">
            <a:extLst>
              <a:ext uri="{FF2B5EF4-FFF2-40B4-BE49-F238E27FC236}">
                <a16:creationId xmlns:a16="http://schemas.microsoft.com/office/drawing/2014/main" id="{D9797AAE-3507-164F-94F9-1EA7E25CF2B3}"/>
              </a:ext>
            </a:extLst>
          </p:cNvPr>
          <p:cNvSpPr txBox="1"/>
          <p:nvPr/>
        </p:nvSpPr>
        <p:spPr>
          <a:xfrm>
            <a:off x="806019" y="727947"/>
            <a:ext cx="10903381" cy="646331"/>
          </a:xfrm>
          <a:prstGeom prst="rect">
            <a:avLst/>
          </a:prstGeom>
          <a:noFill/>
        </p:spPr>
        <p:txBody>
          <a:bodyPr wrap="square" rtlCol="0">
            <a:spAutoFit/>
          </a:bodyPr>
          <a:lstStyle/>
          <a:p>
            <a:r>
              <a:rPr lang="fr-FR" dirty="0"/>
              <a:t>You </a:t>
            </a:r>
            <a:r>
              <a:rPr lang="fr-FR" dirty="0" err="1"/>
              <a:t>can</a:t>
            </a:r>
            <a:r>
              <a:rPr lang="fr-FR" dirty="0"/>
              <a:t> </a:t>
            </a:r>
            <a:r>
              <a:rPr lang="fr-FR" dirty="0" err="1"/>
              <a:t>find</a:t>
            </a:r>
            <a:r>
              <a:rPr lang="fr-FR" dirty="0"/>
              <a:t> a tutorial on the </a:t>
            </a:r>
            <a:r>
              <a:rPr lang="fr-FR" dirty="0" err="1"/>
              <a:t>general</a:t>
            </a:r>
            <a:r>
              <a:rPr lang="fr-FR" dirty="0"/>
              <a:t> </a:t>
            </a:r>
            <a:r>
              <a:rPr lang="fr-FR" dirty="0" err="1"/>
              <a:t>functions</a:t>
            </a:r>
            <a:r>
              <a:rPr lang="fr-FR" dirty="0"/>
              <a:t> of </a:t>
            </a:r>
            <a:r>
              <a:rPr lang="fr-FR" dirty="0" err="1"/>
              <a:t>Zerobarrier</a:t>
            </a:r>
            <a:r>
              <a:rPr lang="fr-FR" dirty="0"/>
              <a:t> online : click on « Menu » &amp; on « Support ». </a:t>
            </a:r>
            <a:r>
              <a:rPr lang="fr-FR" dirty="0" err="1"/>
              <a:t>Then</a:t>
            </a:r>
            <a:r>
              <a:rPr lang="fr-FR" dirty="0"/>
              <a:t>, </a:t>
            </a:r>
            <a:r>
              <a:rPr lang="fr-FR" dirty="0" err="1"/>
              <a:t>simply</a:t>
            </a:r>
            <a:r>
              <a:rPr lang="fr-FR" dirty="0"/>
              <a:t> </a:t>
            </a:r>
            <a:r>
              <a:rPr lang="fr-FR" dirty="0" err="1"/>
              <a:t>download</a:t>
            </a:r>
            <a:r>
              <a:rPr lang="fr-FR" dirty="0"/>
              <a:t> the tutorial  </a:t>
            </a:r>
          </a:p>
        </p:txBody>
      </p:sp>
      <p:sp>
        <p:nvSpPr>
          <p:cNvPr id="24" name="Ellipse 23">
            <a:extLst>
              <a:ext uri="{FF2B5EF4-FFF2-40B4-BE49-F238E27FC236}">
                <a16:creationId xmlns:a16="http://schemas.microsoft.com/office/drawing/2014/main" id="{B31FFB73-CB17-614E-BBBA-0460B33FC838}"/>
              </a:ext>
            </a:extLst>
          </p:cNvPr>
          <p:cNvSpPr/>
          <p:nvPr>
            <p:custDataLst>
              <p:tags r:id="rId1"/>
            </p:custDataLst>
          </p:nvPr>
        </p:nvSpPr>
        <p:spPr>
          <a:xfrm>
            <a:off x="6828922" y="3378597"/>
            <a:ext cx="1172078" cy="324724"/>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EA51F2DD-09EC-1542-8784-05EA88162930}"/>
              </a:ext>
            </a:extLst>
          </p:cNvPr>
          <p:cNvSpPr txBox="1"/>
          <p:nvPr/>
        </p:nvSpPr>
        <p:spPr>
          <a:xfrm>
            <a:off x="3558540" y="175000"/>
            <a:ext cx="5074920" cy="461665"/>
          </a:xfrm>
          <a:prstGeom prst="rect">
            <a:avLst/>
          </a:prstGeom>
          <a:noFill/>
        </p:spPr>
        <p:txBody>
          <a:bodyPr wrap="square" rtlCol="0">
            <a:spAutoFit/>
          </a:bodyPr>
          <a:lstStyle/>
          <a:p>
            <a:pPr algn="ctr"/>
            <a:r>
              <a:rPr lang="fr-FR" sz="2400" b="1" dirty="0"/>
              <a:t>General </a:t>
            </a:r>
            <a:r>
              <a:rPr lang="fr-FR" sz="2400" b="1" dirty="0" err="1"/>
              <a:t>functions</a:t>
            </a:r>
            <a:r>
              <a:rPr lang="fr-FR" sz="2400" b="1" dirty="0"/>
              <a:t> of </a:t>
            </a:r>
            <a:r>
              <a:rPr lang="fr-FR" sz="2400" b="1" dirty="0" err="1"/>
              <a:t>Zerobarrier</a:t>
            </a:r>
            <a:r>
              <a:rPr lang="fr-FR" sz="2400" b="1" dirty="0"/>
              <a:t> </a:t>
            </a:r>
          </a:p>
        </p:txBody>
      </p:sp>
      <p:pic>
        <p:nvPicPr>
          <p:cNvPr id="26" name="Image 25">
            <a:extLst>
              <a:ext uri="{FF2B5EF4-FFF2-40B4-BE49-F238E27FC236}">
                <a16:creationId xmlns:a16="http://schemas.microsoft.com/office/drawing/2014/main" id="{10AB5A14-8806-9446-A80A-BF7C72FD7306}"/>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p:blipFill>
        <p:spPr>
          <a:xfrm>
            <a:off x="8110560" y="3596640"/>
            <a:ext cx="3803392" cy="3083719"/>
          </a:xfrm>
          <a:prstGeom prst="rect">
            <a:avLst/>
          </a:prstGeom>
          <a:ln>
            <a:solidFill>
              <a:schemeClr val="accent1"/>
            </a:solidFill>
          </a:ln>
        </p:spPr>
      </p:pic>
      <p:sp>
        <p:nvSpPr>
          <p:cNvPr id="27" name="Ellipse 26">
            <a:extLst>
              <a:ext uri="{FF2B5EF4-FFF2-40B4-BE49-F238E27FC236}">
                <a16:creationId xmlns:a16="http://schemas.microsoft.com/office/drawing/2014/main" id="{19471671-F57B-724B-839F-C9AED507AB6E}"/>
              </a:ext>
            </a:extLst>
          </p:cNvPr>
          <p:cNvSpPr/>
          <p:nvPr>
            <p:custDataLst>
              <p:tags r:id="rId3"/>
            </p:custDataLst>
          </p:nvPr>
        </p:nvSpPr>
        <p:spPr>
          <a:xfrm>
            <a:off x="8110560" y="3596640"/>
            <a:ext cx="1172078" cy="324724"/>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1729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FBFDE24-8E42-46B6-ADC6-AFEA8FCCD85F}"/>
              </a:ext>
            </a:extLst>
          </p:cNvPr>
          <p:cNvPicPr>
            <a:picLocks noChangeAspect="1"/>
          </p:cNvPicPr>
          <p:nvPr/>
        </p:nvPicPr>
        <p:blipFill rotWithShape="1">
          <a:blip r:embed="rId8"/>
          <a:srcRect t="15868" r="1042" b="5442"/>
          <a:stretch/>
        </p:blipFill>
        <p:spPr>
          <a:xfrm>
            <a:off x="605051" y="1931437"/>
            <a:ext cx="10800000" cy="4830701"/>
          </a:xfrm>
          <a:prstGeom prst="rect">
            <a:avLst/>
          </a:prstGeom>
        </p:spPr>
      </p:pic>
      <p:sp>
        <p:nvSpPr>
          <p:cNvPr id="12" name="ZoneTexte 11">
            <a:extLst>
              <a:ext uri="{FF2B5EF4-FFF2-40B4-BE49-F238E27FC236}">
                <a16:creationId xmlns:a16="http://schemas.microsoft.com/office/drawing/2014/main" id="{0258CF5A-BB44-47B4-B50F-0B83E02860D8}"/>
              </a:ext>
            </a:extLst>
          </p:cNvPr>
          <p:cNvSpPr txBox="1"/>
          <p:nvPr>
            <p:custDataLst>
              <p:tags r:id="rId1"/>
            </p:custDataLst>
          </p:nvPr>
        </p:nvSpPr>
        <p:spPr>
          <a:xfrm>
            <a:off x="605051" y="296261"/>
            <a:ext cx="10800000" cy="1077218"/>
          </a:xfrm>
          <a:prstGeom prst="rect">
            <a:avLst/>
          </a:prstGeom>
          <a:noFill/>
        </p:spPr>
        <p:txBody>
          <a:bodyPr wrap="square" rtlCol="0">
            <a:spAutoFit/>
          </a:bodyPr>
          <a:lstStyle/>
          <a:p>
            <a:r>
              <a:rPr lang="en-US" sz="1600" dirty="0"/>
              <a:t>8. Evaluate at which level of each of the 3 soft skills your trainee is by clicking on the observed level. Once selected, the level appears in green</a:t>
            </a:r>
          </a:p>
          <a:p>
            <a:r>
              <a:rPr lang="fr-FR" sz="1600" dirty="0"/>
              <a:t>9.    Click on                 </a:t>
            </a:r>
            <a:r>
              <a:rPr lang="en-US" sz="1600" dirty="0"/>
              <a:t>to delete the assessment</a:t>
            </a:r>
            <a:endParaRPr lang="fr-FR" sz="1600" dirty="0"/>
          </a:p>
          <a:p>
            <a:r>
              <a:rPr lang="fr-FR" sz="1600" dirty="0"/>
              <a:t>10.  Click on              to record the </a:t>
            </a:r>
            <a:r>
              <a:rPr lang="fr-FR" sz="1600" dirty="0" err="1"/>
              <a:t>assessment</a:t>
            </a:r>
            <a:endParaRPr lang="fr-FR" sz="1600" dirty="0"/>
          </a:p>
        </p:txBody>
      </p:sp>
      <p:sp>
        <p:nvSpPr>
          <p:cNvPr id="2" name="Espace réservé du numéro de diapositive 1">
            <a:extLst>
              <a:ext uri="{FF2B5EF4-FFF2-40B4-BE49-F238E27FC236}">
                <a16:creationId xmlns:a16="http://schemas.microsoft.com/office/drawing/2014/main" id="{AE093E2B-67A4-47D9-8547-F05F04120682}"/>
              </a:ext>
            </a:extLst>
          </p:cNvPr>
          <p:cNvSpPr>
            <a:spLocks noGrp="1"/>
          </p:cNvSpPr>
          <p:nvPr>
            <p:ph type="sldNum" sz="quarter" idx="12"/>
            <p:custDataLst>
              <p:tags r:id="rId2"/>
            </p:custDataLst>
          </p:nvPr>
        </p:nvSpPr>
        <p:spPr/>
        <p:txBody>
          <a:bodyPr/>
          <a:lstStyle/>
          <a:p>
            <a:fld id="{B3DC7CD3-E059-442A-912E-598EA0B387A3}" type="slidenum">
              <a:rPr lang="fr-FR" smtClean="0"/>
              <a:t>20</a:t>
            </a:fld>
            <a:endParaRPr lang="fr-FR"/>
          </a:p>
        </p:txBody>
      </p:sp>
      <p:pic>
        <p:nvPicPr>
          <p:cNvPr id="6" name="Image 5">
            <a:extLst>
              <a:ext uri="{FF2B5EF4-FFF2-40B4-BE49-F238E27FC236}">
                <a16:creationId xmlns:a16="http://schemas.microsoft.com/office/drawing/2014/main" id="{F0851F6C-D4B6-471D-A06B-99DBD1730F18}"/>
              </a:ext>
            </a:extLst>
          </p:cNvPr>
          <p:cNvPicPr>
            <a:picLocks noChangeAspect="1"/>
          </p:cNvPicPr>
          <p:nvPr/>
        </p:nvPicPr>
        <p:blipFill>
          <a:blip r:embed="rId9"/>
          <a:stretch>
            <a:fillRect/>
          </a:stretch>
        </p:blipFill>
        <p:spPr>
          <a:xfrm>
            <a:off x="1730984" y="1078584"/>
            <a:ext cx="535501" cy="252000"/>
          </a:xfrm>
          <a:prstGeom prst="rect">
            <a:avLst/>
          </a:prstGeom>
        </p:spPr>
      </p:pic>
      <p:sp>
        <p:nvSpPr>
          <p:cNvPr id="13" name="Ellipse 12">
            <a:extLst>
              <a:ext uri="{FF2B5EF4-FFF2-40B4-BE49-F238E27FC236}">
                <a16:creationId xmlns:a16="http://schemas.microsoft.com/office/drawing/2014/main" id="{5F9E2863-750B-42ED-9E69-866A0D1EB9E1}"/>
              </a:ext>
            </a:extLst>
          </p:cNvPr>
          <p:cNvSpPr/>
          <p:nvPr>
            <p:custDataLst>
              <p:tags r:id="rId3"/>
            </p:custDataLst>
          </p:nvPr>
        </p:nvSpPr>
        <p:spPr>
          <a:xfrm>
            <a:off x="10516489" y="6431002"/>
            <a:ext cx="1008048" cy="292939"/>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BCBDB4AC-A452-40E1-A1E5-3EDA8F6332AA}"/>
              </a:ext>
            </a:extLst>
          </p:cNvPr>
          <p:cNvSpPr txBox="1"/>
          <p:nvPr>
            <p:custDataLst>
              <p:tags r:id="rId4"/>
            </p:custDataLst>
          </p:nvPr>
        </p:nvSpPr>
        <p:spPr>
          <a:xfrm>
            <a:off x="9976026" y="6392806"/>
            <a:ext cx="511371" cy="369332"/>
          </a:xfrm>
          <a:prstGeom prst="rect">
            <a:avLst/>
          </a:prstGeom>
          <a:noFill/>
        </p:spPr>
        <p:txBody>
          <a:bodyPr wrap="square" rtlCol="0">
            <a:spAutoFit/>
          </a:bodyPr>
          <a:lstStyle/>
          <a:p>
            <a:pPr algn="ctr"/>
            <a:r>
              <a:rPr lang="fr-FR" b="1" dirty="0">
                <a:solidFill>
                  <a:srgbClr val="FF0000"/>
                </a:solidFill>
              </a:rPr>
              <a:t>10</a:t>
            </a:r>
          </a:p>
        </p:txBody>
      </p:sp>
      <p:pic>
        <p:nvPicPr>
          <p:cNvPr id="16" name="Image 15">
            <a:extLst>
              <a:ext uri="{FF2B5EF4-FFF2-40B4-BE49-F238E27FC236}">
                <a16:creationId xmlns:a16="http://schemas.microsoft.com/office/drawing/2014/main" id="{5A222A1D-2A38-4116-ABDF-9864323ECA5C}"/>
              </a:ext>
            </a:extLst>
          </p:cNvPr>
          <p:cNvPicPr>
            <a:picLocks noChangeAspect="1"/>
          </p:cNvPicPr>
          <p:nvPr/>
        </p:nvPicPr>
        <p:blipFill rotWithShape="1">
          <a:blip r:embed="rId10"/>
          <a:srcRect b="10307"/>
          <a:stretch/>
        </p:blipFill>
        <p:spPr>
          <a:xfrm>
            <a:off x="1730984" y="817914"/>
            <a:ext cx="687456" cy="252000"/>
          </a:xfrm>
          <a:prstGeom prst="rect">
            <a:avLst/>
          </a:prstGeom>
        </p:spPr>
      </p:pic>
      <p:sp>
        <p:nvSpPr>
          <p:cNvPr id="17" name="Ellipse 16">
            <a:extLst>
              <a:ext uri="{FF2B5EF4-FFF2-40B4-BE49-F238E27FC236}">
                <a16:creationId xmlns:a16="http://schemas.microsoft.com/office/drawing/2014/main" id="{BB1EA780-770F-4086-AA72-BCA1870D0C5C}"/>
              </a:ext>
            </a:extLst>
          </p:cNvPr>
          <p:cNvSpPr/>
          <p:nvPr>
            <p:custDataLst>
              <p:tags r:id="rId5"/>
            </p:custDataLst>
          </p:nvPr>
        </p:nvSpPr>
        <p:spPr>
          <a:xfrm>
            <a:off x="2418440" y="2328643"/>
            <a:ext cx="1008048" cy="292939"/>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CCF80636-D997-45F9-9E2B-6CE9ABF826A6}"/>
              </a:ext>
            </a:extLst>
          </p:cNvPr>
          <p:cNvSpPr txBox="1"/>
          <p:nvPr>
            <p:custDataLst>
              <p:tags r:id="rId6"/>
            </p:custDataLst>
          </p:nvPr>
        </p:nvSpPr>
        <p:spPr>
          <a:xfrm>
            <a:off x="1997462" y="2290447"/>
            <a:ext cx="391886" cy="369332"/>
          </a:xfrm>
          <a:prstGeom prst="rect">
            <a:avLst/>
          </a:prstGeom>
          <a:noFill/>
        </p:spPr>
        <p:txBody>
          <a:bodyPr wrap="square" rtlCol="0">
            <a:spAutoFit/>
          </a:bodyPr>
          <a:lstStyle/>
          <a:p>
            <a:pPr algn="ctr"/>
            <a:r>
              <a:rPr lang="fr-FR" b="1" dirty="0">
                <a:solidFill>
                  <a:srgbClr val="FF0000"/>
                </a:solidFill>
              </a:rPr>
              <a:t>9</a:t>
            </a:r>
          </a:p>
        </p:txBody>
      </p:sp>
    </p:spTree>
    <p:extLst>
      <p:ext uri="{BB962C8B-B14F-4D97-AF65-F5344CB8AC3E}">
        <p14:creationId xmlns:p14="http://schemas.microsoft.com/office/powerpoint/2010/main" val="3822389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D4F28839-2D58-4732-A6D6-E5D5000BBAF0}"/>
              </a:ext>
            </a:extLst>
          </p:cNvPr>
          <p:cNvSpPr txBox="1"/>
          <p:nvPr>
            <p:custDataLst>
              <p:tags r:id="rId1"/>
            </p:custDataLst>
          </p:nvPr>
        </p:nvSpPr>
        <p:spPr>
          <a:xfrm>
            <a:off x="606988" y="1144599"/>
            <a:ext cx="10979961" cy="2800767"/>
          </a:xfrm>
          <a:prstGeom prst="rect">
            <a:avLst/>
          </a:prstGeom>
          <a:noFill/>
        </p:spPr>
        <p:txBody>
          <a:bodyPr wrap="square" rtlCol="0">
            <a:spAutoFit/>
          </a:bodyPr>
          <a:lstStyle/>
          <a:p>
            <a:r>
              <a:rPr lang="en-US" sz="1600" dirty="0">
                <a:solidFill>
                  <a:srgbClr val="3A88C8"/>
                </a:solidFill>
              </a:rPr>
              <a:t>The document “SOFT SKILLS PLACEMENT AND ASSESSMENT  PROTOCOL" explain the whole method of placement and assessment. You can download it in the menu</a:t>
            </a:r>
            <a:endParaRPr lang="fr-FR" sz="1600" dirty="0">
              <a:solidFill>
                <a:srgbClr val="3A88C8"/>
              </a:solidFill>
            </a:endParaRPr>
          </a:p>
          <a:p>
            <a:endParaRPr lang="fr-FR" sz="1600" dirty="0">
              <a:solidFill>
                <a:srgbClr val="3A88C8"/>
              </a:solidFill>
            </a:endParaRPr>
          </a:p>
          <a:p>
            <a:endParaRPr lang="fr-FR" sz="1600" dirty="0">
              <a:solidFill>
                <a:srgbClr val="3A88C8"/>
              </a:solidFill>
            </a:endParaRPr>
          </a:p>
          <a:p>
            <a:endParaRPr lang="fr-FR" sz="1600" dirty="0">
              <a:solidFill>
                <a:srgbClr val="3A88C8"/>
              </a:solidFill>
            </a:endParaRPr>
          </a:p>
          <a:p>
            <a:endParaRPr lang="fr-FR" sz="1600" dirty="0">
              <a:solidFill>
                <a:srgbClr val="3A88C8"/>
              </a:solidFill>
            </a:endParaRPr>
          </a:p>
          <a:p>
            <a:endParaRPr lang="fr-FR" sz="1600" dirty="0">
              <a:solidFill>
                <a:srgbClr val="3A88C8"/>
              </a:solidFill>
            </a:endParaRPr>
          </a:p>
          <a:p>
            <a:endParaRPr lang="en-US" sz="1600" dirty="0">
              <a:solidFill>
                <a:srgbClr val="3A88C8"/>
              </a:solidFill>
            </a:endParaRPr>
          </a:p>
          <a:p>
            <a:endParaRPr lang="en-US" sz="1600" dirty="0">
              <a:solidFill>
                <a:srgbClr val="3A88C8"/>
              </a:solidFill>
            </a:endParaRPr>
          </a:p>
          <a:p>
            <a:r>
              <a:rPr lang="en-US" sz="1600" dirty="0">
                <a:solidFill>
                  <a:srgbClr val="3A88C8"/>
                </a:solidFill>
              </a:rPr>
              <a:t>A level of Soft skills is considered to be acquired when at least one corresponding observable </a:t>
            </a:r>
            <a:r>
              <a:rPr lang="en-US" sz="1600" dirty="0" err="1">
                <a:solidFill>
                  <a:srgbClr val="3A88C8"/>
                </a:solidFill>
              </a:rPr>
              <a:t>behaviour</a:t>
            </a:r>
            <a:r>
              <a:rPr lang="en-US" sz="1600" dirty="0">
                <a:solidFill>
                  <a:srgbClr val="3A88C8"/>
                </a:solidFill>
              </a:rPr>
              <a:t> has been observed 3 times by the trainer / technical supervisor / tutor / assessor in different contexts.</a:t>
            </a:r>
            <a:endParaRPr lang="fr-FR" sz="1600" dirty="0">
              <a:solidFill>
                <a:srgbClr val="3A88C8"/>
              </a:solidFill>
            </a:endParaRPr>
          </a:p>
        </p:txBody>
      </p:sp>
      <p:pic>
        <p:nvPicPr>
          <p:cNvPr id="3" name="Image 2">
            <a:extLst>
              <a:ext uri="{FF2B5EF4-FFF2-40B4-BE49-F238E27FC236}">
                <a16:creationId xmlns:a16="http://schemas.microsoft.com/office/drawing/2014/main" id="{C80B8E29-811E-425B-AB1E-78C53B06DC23}"/>
              </a:ext>
            </a:extLst>
          </p:cNvPr>
          <p:cNvPicPr>
            <a:picLocks noChangeAspect="1"/>
          </p:cNvPicPr>
          <p:nvPr>
            <p:custDataLst>
              <p:tags r:id="rId2"/>
            </p:custDataLst>
          </p:nvPr>
        </p:nvPicPr>
        <p:blipFill rotWithShape="1">
          <a:blip r:embed="rId12"/>
          <a:srcRect t="13048" b="11733"/>
          <a:stretch/>
        </p:blipFill>
        <p:spPr>
          <a:xfrm>
            <a:off x="605051" y="1731173"/>
            <a:ext cx="2064075" cy="492093"/>
          </a:xfrm>
          <a:prstGeom prst="rect">
            <a:avLst/>
          </a:prstGeom>
        </p:spPr>
      </p:pic>
      <p:pic>
        <p:nvPicPr>
          <p:cNvPr id="12" name="Image 11">
            <a:extLst>
              <a:ext uri="{FF2B5EF4-FFF2-40B4-BE49-F238E27FC236}">
                <a16:creationId xmlns:a16="http://schemas.microsoft.com/office/drawing/2014/main" id="{81B8B891-2D11-43B9-B872-6F3152E6DE96}"/>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rcRect/>
          <a:stretch/>
        </p:blipFill>
        <p:spPr>
          <a:xfrm>
            <a:off x="3741931" y="2421872"/>
            <a:ext cx="1866900" cy="466725"/>
          </a:xfrm>
          <a:prstGeom prst="rect">
            <a:avLst/>
          </a:prstGeom>
        </p:spPr>
      </p:pic>
      <p:pic>
        <p:nvPicPr>
          <p:cNvPr id="16" name="Image 15">
            <a:extLst>
              <a:ext uri="{FF2B5EF4-FFF2-40B4-BE49-F238E27FC236}">
                <a16:creationId xmlns:a16="http://schemas.microsoft.com/office/drawing/2014/main" id="{BC72870B-845D-469E-A125-361A751CD543}"/>
              </a:ext>
            </a:extLst>
          </p:cNvPr>
          <p:cNvPicPr>
            <a:picLocks noChangeAspect="1"/>
          </p:cNvPicPr>
          <p:nvPr>
            <p:custDataLst>
              <p:tags r:id="rId4"/>
            </p:custDataLst>
          </p:nvPr>
        </p:nvPicPr>
        <p:blipFill rotWithShape="1">
          <a:blip r:embed="rId14">
            <a:extLst>
              <a:ext uri="{28A0092B-C50C-407E-A947-70E740481C1C}">
                <a14:useLocalDpi xmlns:a14="http://schemas.microsoft.com/office/drawing/2010/main" val="0"/>
              </a:ext>
            </a:extLst>
          </a:blip>
          <a:srcRect t="865" b="865"/>
          <a:stretch/>
        </p:blipFill>
        <p:spPr>
          <a:xfrm>
            <a:off x="605050" y="2409188"/>
            <a:ext cx="2536087" cy="492092"/>
          </a:xfrm>
          <a:prstGeom prst="rect">
            <a:avLst/>
          </a:prstGeom>
        </p:spPr>
      </p:pic>
      <p:pic>
        <p:nvPicPr>
          <p:cNvPr id="4" name="Image 3">
            <a:extLst>
              <a:ext uri="{FF2B5EF4-FFF2-40B4-BE49-F238E27FC236}">
                <a16:creationId xmlns:a16="http://schemas.microsoft.com/office/drawing/2014/main" id="{F138867D-4529-4E5E-A01F-105ADADCDAD4}"/>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rcRect/>
          <a:stretch/>
        </p:blipFill>
        <p:spPr>
          <a:xfrm>
            <a:off x="6209624" y="2450447"/>
            <a:ext cx="2350605" cy="409575"/>
          </a:xfrm>
          <a:prstGeom prst="rect">
            <a:avLst/>
          </a:prstGeom>
        </p:spPr>
      </p:pic>
      <p:pic>
        <p:nvPicPr>
          <p:cNvPr id="8" name="Image 7">
            <a:extLst>
              <a:ext uri="{FF2B5EF4-FFF2-40B4-BE49-F238E27FC236}">
                <a16:creationId xmlns:a16="http://schemas.microsoft.com/office/drawing/2014/main" id="{4E39DA2A-A9FC-4796-93E0-AB0489E9E5D5}"/>
              </a:ext>
            </a:extLst>
          </p:cNvPr>
          <p:cNvPicPr>
            <a:picLocks noChangeAspect="1"/>
          </p:cNvPicPr>
          <p:nvPr>
            <p:custDataLst>
              <p:tags r:id="rId6"/>
            </p:custDataLst>
          </p:nvPr>
        </p:nvPicPr>
        <p:blipFill>
          <a:blip r:embed="rId16">
            <a:extLst>
              <a:ext uri="{28A0092B-C50C-407E-A947-70E740481C1C}">
                <a14:useLocalDpi xmlns:a14="http://schemas.microsoft.com/office/drawing/2010/main" val="0"/>
              </a:ext>
            </a:extLst>
          </a:blip>
          <a:srcRect/>
          <a:stretch/>
        </p:blipFill>
        <p:spPr>
          <a:xfrm>
            <a:off x="833535" y="4275211"/>
            <a:ext cx="2366071" cy="1717182"/>
          </a:xfrm>
          <a:prstGeom prst="rect">
            <a:avLst/>
          </a:prstGeom>
        </p:spPr>
      </p:pic>
      <p:sp>
        <p:nvSpPr>
          <p:cNvPr id="11" name="Bulle narrative : rectangle 10">
            <a:extLst>
              <a:ext uri="{FF2B5EF4-FFF2-40B4-BE49-F238E27FC236}">
                <a16:creationId xmlns:a16="http://schemas.microsoft.com/office/drawing/2014/main" id="{3FBE22F8-440A-4346-8334-270255C7EA6F}"/>
              </a:ext>
            </a:extLst>
          </p:cNvPr>
          <p:cNvSpPr/>
          <p:nvPr>
            <p:custDataLst>
              <p:tags r:id="rId7"/>
            </p:custDataLst>
          </p:nvPr>
        </p:nvSpPr>
        <p:spPr>
          <a:xfrm>
            <a:off x="3500489" y="4175536"/>
            <a:ext cx="4058551" cy="1815631"/>
          </a:xfrm>
          <a:prstGeom prst="wedgeRectCallout">
            <a:avLst>
              <a:gd name="adj1" fmla="val -59001"/>
              <a:gd name="adj2" fmla="val -34410"/>
            </a:avLst>
          </a:prstGeom>
          <a:solidFill>
            <a:srgbClr val="3A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During the assessment, the figure indicates to the evaluator how many times this soft skill has already been evaluated</a:t>
            </a:r>
          </a:p>
          <a:p>
            <a:endParaRPr lang="en-US" sz="1600" dirty="0"/>
          </a:p>
          <a:p>
            <a:r>
              <a:rPr lang="en-US" sz="1600" i="1" dirty="0"/>
              <a:t>For example this app has already been rated 1 time</a:t>
            </a:r>
            <a:endParaRPr lang="fr-FR" sz="1600" i="1" dirty="0"/>
          </a:p>
        </p:txBody>
      </p:sp>
      <p:sp>
        <p:nvSpPr>
          <p:cNvPr id="13" name="Flèche : droite 12">
            <a:extLst>
              <a:ext uri="{FF2B5EF4-FFF2-40B4-BE49-F238E27FC236}">
                <a16:creationId xmlns:a16="http://schemas.microsoft.com/office/drawing/2014/main" id="{224DC1F4-7516-4BCD-B3BE-C62F802108FC}"/>
              </a:ext>
            </a:extLst>
          </p:cNvPr>
          <p:cNvSpPr/>
          <p:nvPr>
            <p:custDataLst>
              <p:tags r:id="rId8"/>
            </p:custDataLst>
          </p:nvPr>
        </p:nvSpPr>
        <p:spPr>
          <a:xfrm>
            <a:off x="3287579" y="2533936"/>
            <a:ext cx="307910" cy="242596"/>
          </a:xfrm>
          <a:prstGeom prst="rightArrow">
            <a:avLst/>
          </a:prstGeom>
          <a:solidFill>
            <a:srgbClr val="3A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C12D879A-E339-4B32-AE1E-D7E51C4C526F}"/>
              </a:ext>
            </a:extLst>
          </p:cNvPr>
          <p:cNvSpPr/>
          <p:nvPr>
            <p:custDataLst>
              <p:tags r:id="rId9"/>
            </p:custDataLst>
          </p:nvPr>
        </p:nvSpPr>
        <p:spPr>
          <a:xfrm>
            <a:off x="5755273" y="2533936"/>
            <a:ext cx="307910" cy="242596"/>
          </a:xfrm>
          <a:prstGeom prst="rightArrow">
            <a:avLst/>
          </a:prstGeom>
          <a:solidFill>
            <a:srgbClr val="3A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a:extLst>
              <a:ext uri="{FF2B5EF4-FFF2-40B4-BE49-F238E27FC236}">
                <a16:creationId xmlns:a16="http://schemas.microsoft.com/office/drawing/2014/main" id="{F3C5B073-8C1A-40A7-83A1-2D6194A97843}"/>
              </a:ext>
            </a:extLst>
          </p:cNvPr>
          <p:cNvSpPr>
            <a:spLocks noGrp="1"/>
          </p:cNvSpPr>
          <p:nvPr>
            <p:ph type="sldNum" sz="quarter" idx="12"/>
            <p:custDataLst>
              <p:tags r:id="rId10"/>
            </p:custDataLst>
          </p:nvPr>
        </p:nvSpPr>
        <p:spPr/>
        <p:txBody>
          <a:bodyPr/>
          <a:lstStyle/>
          <a:p>
            <a:fld id="{B3DC7CD3-E059-442A-912E-598EA0B387A3}" type="slidenum">
              <a:rPr lang="fr-FR" smtClean="0"/>
              <a:t>21</a:t>
            </a:fld>
            <a:endParaRPr lang="fr-FR"/>
          </a:p>
        </p:txBody>
      </p:sp>
      <p:sp>
        <p:nvSpPr>
          <p:cNvPr id="6" name="Titre 5">
            <a:extLst>
              <a:ext uri="{FF2B5EF4-FFF2-40B4-BE49-F238E27FC236}">
                <a16:creationId xmlns:a16="http://schemas.microsoft.com/office/drawing/2014/main" id="{38AE7AC6-F8A7-3B4B-9DED-25987E4892CE}"/>
              </a:ext>
            </a:extLst>
          </p:cNvPr>
          <p:cNvSpPr>
            <a:spLocks noGrp="1"/>
          </p:cNvSpPr>
          <p:nvPr>
            <p:ph type="title"/>
          </p:nvPr>
        </p:nvSpPr>
        <p:spPr>
          <a:xfrm>
            <a:off x="838200" y="70961"/>
            <a:ext cx="10515600" cy="1325563"/>
          </a:xfrm>
        </p:spPr>
        <p:txBody>
          <a:bodyPr>
            <a:normAutofit/>
          </a:bodyPr>
          <a:lstStyle/>
          <a:p>
            <a:pPr algn="ctr"/>
            <a:r>
              <a:rPr lang="fr-FR" sz="2800" dirty="0"/>
              <a:t>REMINDER : ASSESSMENT METHOD </a:t>
            </a:r>
          </a:p>
        </p:txBody>
      </p:sp>
    </p:spTree>
    <p:extLst>
      <p:ext uri="{BB962C8B-B14F-4D97-AF65-F5344CB8AC3E}">
        <p14:creationId xmlns:p14="http://schemas.microsoft.com/office/powerpoint/2010/main" val="680619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age 42">
            <a:extLst>
              <a:ext uri="{FF2B5EF4-FFF2-40B4-BE49-F238E27FC236}">
                <a16:creationId xmlns:a16="http://schemas.microsoft.com/office/drawing/2014/main" id="{E89D806A-C483-4BA5-A1A1-C6D02F8081E8}"/>
              </a:ext>
            </a:extLst>
          </p:cNvPr>
          <p:cNvPicPr>
            <a:picLocks noChangeAspect="1"/>
          </p:cNvPicPr>
          <p:nvPr/>
        </p:nvPicPr>
        <p:blipFill rotWithShape="1">
          <a:blip r:embed="rId30">
            <a:duotone>
              <a:prstClr val="black"/>
              <a:schemeClr val="accent3">
                <a:tint val="45000"/>
                <a:satMod val="400000"/>
              </a:schemeClr>
            </a:duotone>
          </a:blip>
          <a:srcRect t="7890" r="1042" b="5066"/>
          <a:stretch/>
        </p:blipFill>
        <p:spPr>
          <a:xfrm>
            <a:off x="605051" y="1519181"/>
            <a:ext cx="10800000" cy="5343594"/>
          </a:xfrm>
          <a:prstGeom prst="rect">
            <a:avLst/>
          </a:prstGeom>
        </p:spPr>
      </p:pic>
      <p:sp>
        <p:nvSpPr>
          <p:cNvPr id="44" name="ZoneTexte 43">
            <a:extLst>
              <a:ext uri="{FF2B5EF4-FFF2-40B4-BE49-F238E27FC236}">
                <a16:creationId xmlns:a16="http://schemas.microsoft.com/office/drawing/2014/main" id="{C0EBCB12-1AFB-452D-8AB1-F0CFDBA4F892}"/>
              </a:ext>
            </a:extLst>
          </p:cNvPr>
          <p:cNvSpPr txBox="1"/>
          <p:nvPr>
            <p:custDataLst>
              <p:tags r:id="rId1"/>
            </p:custDataLst>
          </p:nvPr>
        </p:nvSpPr>
        <p:spPr>
          <a:xfrm>
            <a:off x="4021701" y="3614906"/>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Organisation</a:t>
            </a:r>
          </a:p>
        </p:txBody>
      </p:sp>
      <p:sp>
        <p:nvSpPr>
          <p:cNvPr id="45" name="ZoneTexte 44">
            <a:extLst>
              <a:ext uri="{FF2B5EF4-FFF2-40B4-BE49-F238E27FC236}">
                <a16:creationId xmlns:a16="http://schemas.microsoft.com/office/drawing/2014/main" id="{471CF66A-BC46-44FD-9462-0A209697E5FD}"/>
              </a:ext>
            </a:extLst>
          </p:cNvPr>
          <p:cNvSpPr txBox="1"/>
          <p:nvPr>
            <p:custDataLst>
              <p:tags r:id="rId2"/>
            </p:custDataLst>
          </p:nvPr>
        </p:nvSpPr>
        <p:spPr>
          <a:xfrm>
            <a:off x="4021701" y="4063945"/>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Organisation</a:t>
            </a:r>
          </a:p>
        </p:txBody>
      </p:sp>
      <p:sp>
        <p:nvSpPr>
          <p:cNvPr id="46" name="ZoneTexte 45">
            <a:extLst>
              <a:ext uri="{FF2B5EF4-FFF2-40B4-BE49-F238E27FC236}">
                <a16:creationId xmlns:a16="http://schemas.microsoft.com/office/drawing/2014/main" id="{21D5B079-BC4C-4240-A68C-EB5011246513}"/>
              </a:ext>
            </a:extLst>
          </p:cNvPr>
          <p:cNvSpPr txBox="1"/>
          <p:nvPr>
            <p:custDataLst>
              <p:tags r:id="rId3"/>
            </p:custDataLst>
          </p:nvPr>
        </p:nvSpPr>
        <p:spPr>
          <a:xfrm>
            <a:off x="4021701" y="4512984"/>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Organisation</a:t>
            </a:r>
          </a:p>
        </p:txBody>
      </p:sp>
      <p:sp>
        <p:nvSpPr>
          <p:cNvPr id="47" name="ZoneTexte 46">
            <a:extLst>
              <a:ext uri="{FF2B5EF4-FFF2-40B4-BE49-F238E27FC236}">
                <a16:creationId xmlns:a16="http://schemas.microsoft.com/office/drawing/2014/main" id="{CEDEB568-A237-484C-ABA5-1B4A99DA690C}"/>
              </a:ext>
            </a:extLst>
          </p:cNvPr>
          <p:cNvSpPr txBox="1"/>
          <p:nvPr>
            <p:custDataLst>
              <p:tags r:id="rId4"/>
            </p:custDataLst>
          </p:nvPr>
        </p:nvSpPr>
        <p:spPr>
          <a:xfrm>
            <a:off x="4021701" y="4962023"/>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Organisation</a:t>
            </a:r>
          </a:p>
        </p:txBody>
      </p:sp>
      <p:sp>
        <p:nvSpPr>
          <p:cNvPr id="48" name="ZoneTexte 47">
            <a:extLst>
              <a:ext uri="{FF2B5EF4-FFF2-40B4-BE49-F238E27FC236}">
                <a16:creationId xmlns:a16="http://schemas.microsoft.com/office/drawing/2014/main" id="{F04AE91F-B333-48E7-B887-CCDCA34F2B6C}"/>
              </a:ext>
            </a:extLst>
          </p:cNvPr>
          <p:cNvSpPr txBox="1"/>
          <p:nvPr>
            <p:custDataLst>
              <p:tags r:id="rId5"/>
            </p:custDataLst>
          </p:nvPr>
        </p:nvSpPr>
        <p:spPr>
          <a:xfrm>
            <a:off x="4021701" y="5411062"/>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Organisation</a:t>
            </a:r>
          </a:p>
        </p:txBody>
      </p:sp>
      <p:sp>
        <p:nvSpPr>
          <p:cNvPr id="49" name="ZoneTexte 48">
            <a:extLst>
              <a:ext uri="{FF2B5EF4-FFF2-40B4-BE49-F238E27FC236}">
                <a16:creationId xmlns:a16="http://schemas.microsoft.com/office/drawing/2014/main" id="{311E5116-B244-4A42-A6EA-CC48EEE1D7F3}"/>
              </a:ext>
            </a:extLst>
          </p:cNvPr>
          <p:cNvSpPr txBox="1"/>
          <p:nvPr>
            <p:custDataLst>
              <p:tags r:id="rId6"/>
            </p:custDataLst>
          </p:nvPr>
        </p:nvSpPr>
        <p:spPr>
          <a:xfrm>
            <a:off x="4021701" y="5860101"/>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Organisation</a:t>
            </a:r>
          </a:p>
        </p:txBody>
      </p:sp>
      <p:sp>
        <p:nvSpPr>
          <p:cNvPr id="50" name="ZoneTexte 49">
            <a:extLst>
              <a:ext uri="{FF2B5EF4-FFF2-40B4-BE49-F238E27FC236}">
                <a16:creationId xmlns:a16="http://schemas.microsoft.com/office/drawing/2014/main" id="{BDAB68F9-FCAC-4BC9-8713-7390FF3C7E38}"/>
              </a:ext>
            </a:extLst>
          </p:cNvPr>
          <p:cNvSpPr txBox="1"/>
          <p:nvPr>
            <p:custDataLst>
              <p:tags r:id="rId7"/>
            </p:custDataLst>
          </p:nvPr>
        </p:nvSpPr>
        <p:spPr>
          <a:xfrm>
            <a:off x="8414916" y="3584404"/>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1</a:t>
            </a:r>
          </a:p>
        </p:txBody>
      </p:sp>
      <p:sp>
        <p:nvSpPr>
          <p:cNvPr id="51" name="ZoneTexte 50">
            <a:extLst>
              <a:ext uri="{FF2B5EF4-FFF2-40B4-BE49-F238E27FC236}">
                <a16:creationId xmlns:a16="http://schemas.microsoft.com/office/drawing/2014/main" id="{EA394589-DCCC-4960-9EE8-EE75F01988D4}"/>
              </a:ext>
            </a:extLst>
          </p:cNvPr>
          <p:cNvSpPr txBox="1"/>
          <p:nvPr>
            <p:custDataLst>
              <p:tags r:id="rId8"/>
            </p:custDataLst>
          </p:nvPr>
        </p:nvSpPr>
        <p:spPr>
          <a:xfrm>
            <a:off x="8414916" y="4073451"/>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2</a:t>
            </a:r>
          </a:p>
        </p:txBody>
      </p:sp>
      <p:sp>
        <p:nvSpPr>
          <p:cNvPr id="52" name="ZoneTexte 51">
            <a:extLst>
              <a:ext uri="{FF2B5EF4-FFF2-40B4-BE49-F238E27FC236}">
                <a16:creationId xmlns:a16="http://schemas.microsoft.com/office/drawing/2014/main" id="{43AB76BB-916A-4A52-8115-DDF0120C282C}"/>
              </a:ext>
            </a:extLst>
          </p:cNvPr>
          <p:cNvSpPr txBox="1"/>
          <p:nvPr>
            <p:custDataLst>
              <p:tags r:id="rId9"/>
            </p:custDataLst>
          </p:nvPr>
        </p:nvSpPr>
        <p:spPr>
          <a:xfrm>
            <a:off x="8414916" y="4486298"/>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3</a:t>
            </a:r>
          </a:p>
        </p:txBody>
      </p:sp>
      <p:sp>
        <p:nvSpPr>
          <p:cNvPr id="53" name="ZoneTexte 52">
            <a:extLst>
              <a:ext uri="{FF2B5EF4-FFF2-40B4-BE49-F238E27FC236}">
                <a16:creationId xmlns:a16="http://schemas.microsoft.com/office/drawing/2014/main" id="{BD31D1B4-E009-4480-AAB6-6CE64739D859}"/>
              </a:ext>
            </a:extLst>
          </p:cNvPr>
          <p:cNvSpPr txBox="1"/>
          <p:nvPr>
            <p:custDataLst>
              <p:tags r:id="rId10"/>
            </p:custDataLst>
          </p:nvPr>
        </p:nvSpPr>
        <p:spPr>
          <a:xfrm>
            <a:off x="8414916" y="4923529"/>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4</a:t>
            </a:r>
          </a:p>
        </p:txBody>
      </p:sp>
      <p:sp>
        <p:nvSpPr>
          <p:cNvPr id="54" name="ZoneTexte 53">
            <a:extLst>
              <a:ext uri="{FF2B5EF4-FFF2-40B4-BE49-F238E27FC236}">
                <a16:creationId xmlns:a16="http://schemas.microsoft.com/office/drawing/2014/main" id="{CCABFD74-161A-4707-A838-1AB30822F4E5}"/>
              </a:ext>
            </a:extLst>
          </p:cNvPr>
          <p:cNvSpPr txBox="1"/>
          <p:nvPr>
            <p:custDataLst>
              <p:tags r:id="rId11"/>
            </p:custDataLst>
          </p:nvPr>
        </p:nvSpPr>
        <p:spPr>
          <a:xfrm>
            <a:off x="8414916" y="5388192"/>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5</a:t>
            </a:r>
          </a:p>
        </p:txBody>
      </p:sp>
      <p:sp>
        <p:nvSpPr>
          <p:cNvPr id="55" name="ZoneTexte 54">
            <a:extLst>
              <a:ext uri="{FF2B5EF4-FFF2-40B4-BE49-F238E27FC236}">
                <a16:creationId xmlns:a16="http://schemas.microsoft.com/office/drawing/2014/main" id="{7746C26C-08E3-493D-AB47-42BBF0A53341}"/>
              </a:ext>
            </a:extLst>
          </p:cNvPr>
          <p:cNvSpPr txBox="1"/>
          <p:nvPr>
            <p:custDataLst>
              <p:tags r:id="rId12"/>
            </p:custDataLst>
          </p:nvPr>
        </p:nvSpPr>
        <p:spPr>
          <a:xfrm>
            <a:off x="8414916" y="5865045"/>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6</a:t>
            </a:r>
          </a:p>
        </p:txBody>
      </p:sp>
      <p:sp>
        <p:nvSpPr>
          <p:cNvPr id="56" name="ZoneTexte 55">
            <a:extLst>
              <a:ext uri="{FF2B5EF4-FFF2-40B4-BE49-F238E27FC236}">
                <a16:creationId xmlns:a16="http://schemas.microsoft.com/office/drawing/2014/main" id="{DCC63EC2-2318-4F12-9380-1F78F1FFFE76}"/>
              </a:ext>
            </a:extLst>
          </p:cNvPr>
          <p:cNvSpPr txBox="1"/>
          <p:nvPr>
            <p:custDataLst>
              <p:tags r:id="rId13"/>
            </p:custDataLst>
          </p:nvPr>
        </p:nvSpPr>
        <p:spPr>
          <a:xfrm>
            <a:off x="6932645" y="3614906"/>
            <a:ext cx="1336040" cy="288000"/>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Monsieur Tuteur</a:t>
            </a:r>
          </a:p>
        </p:txBody>
      </p:sp>
      <p:sp>
        <p:nvSpPr>
          <p:cNvPr id="57" name="ZoneTexte 56">
            <a:extLst>
              <a:ext uri="{FF2B5EF4-FFF2-40B4-BE49-F238E27FC236}">
                <a16:creationId xmlns:a16="http://schemas.microsoft.com/office/drawing/2014/main" id="{7D56E4FC-AF40-49CF-8001-D3215C1FF852}"/>
              </a:ext>
            </a:extLst>
          </p:cNvPr>
          <p:cNvSpPr txBox="1"/>
          <p:nvPr>
            <p:custDataLst>
              <p:tags r:id="rId14"/>
            </p:custDataLst>
          </p:nvPr>
        </p:nvSpPr>
        <p:spPr>
          <a:xfrm>
            <a:off x="6932645" y="4044867"/>
            <a:ext cx="1336040" cy="288000"/>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Madame Tutrice</a:t>
            </a:r>
          </a:p>
        </p:txBody>
      </p:sp>
      <p:sp>
        <p:nvSpPr>
          <p:cNvPr id="58" name="ZoneTexte 57">
            <a:extLst>
              <a:ext uri="{FF2B5EF4-FFF2-40B4-BE49-F238E27FC236}">
                <a16:creationId xmlns:a16="http://schemas.microsoft.com/office/drawing/2014/main" id="{56242AC1-D489-4635-9505-38796C13E047}"/>
              </a:ext>
            </a:extLst>
          </p:cNvPr>
          <p:cNvSpPr txBox="1"/>
          <p:nvPr>
            <p:custDataLst>
              <p:tags r:id="rId15"/>
            </p:custDataLst>
          </p:nvPr>
        </p:nvSpPr>
        <p:spPr>
          <a:xfrm>
            <a:off x="6932645" y="4498849"/>
            <a:ext cx="1336040" cy="288000"/>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Madame Tutrice</a:t>
            </a:r>
          </a:p>
        </p:txBody>
      </p:sp>
      <p:sp>
        <p:nvSpPr>
          <p:cNvPr id="59" name="ZoneTexte 58">
            <a:extLst>
              <a:ext uri="{FF2B5EF4-FFF2-40B4-BE49-F238E27FC236}">
                <a16:creationId xmlns:a16="http://schemas.microsoft.com/office/drawing/2014/main" id="{592D666E-1EF2-4DD9-9FEE-A94414EFD425}"/>
              </a:ext>
            </a:extLst>
          </p:cNvPr>
          <p:cNvSpPr txBox="1"/>
          <p:nvPr>
            <p:custDataLst>
              <p:tags r:id="rId16"/>
            </p:custDataLst>
          </p:nvPr>
        </p:nvSpPr>
        <p:spPr>
          <a:xfrm>
            <a:off x="6932645" y="4937110"/>
            <a:ext cx="1336040" cy="288000"/>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Monsieur Tuteur</a:t>
            </a:r>
          </a:p>
        </p:txBody>
      </p:sp>
      <p:sp>
        <p:nvSpPr>
          <p:cNvPr id="60" name="ZoneTexte 59">
            <a:extLst>
              <a:ext uri="{FF2B5EF4-FFF2-40B4-BE49-F238E27FC236}">
                <a16:creationId xmlns:a16="http://schemas.microsoft.com/office/drawing/2014/main" id="{07F8AAAC-78DD-495D-A291-449672933F7C}"/>
              </a:ext>
            </a:extLst>
          </p:cNvPr>
          <p:cNvSpPr txBox="1"/>
          <p:nvPr>
            <p:custDataLst>
              <p:tags r:id="rId17"/>
            </p:custDataLst>
          </p:nvPr>
        </p:nvSpPr>
        <p:spPr>
          <a:xfrm>
            <a:off x="6932645" y="5386914"/>
            <a:ext cx="1336040" cy="288000"/>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Madame Tutrice</a:t>
            </a:r>
          </a:p>
        </p:txBody>
      </p:sp>
      <p:sp>
        <p:nvSpPr>
          <p:cNvPr id="61" name="ZoneTexte 60">
            <a:extLst>
              <a:ext uri="{FF2B5EF4-FFF2-40B4-BE49-F238E27FC236}">
                <a16:creationId xmlns:a16="http://schemas.microsoft.com/office/drawing/2014/main" id="{F6E2C3A9-457C-4577-94E7-7D972D775922}"/>
              </a:ext>
            </a:extLst>
          </p:cNvPr>
          <p:cNvSpPr txBox="1"/>
          <p:nvPr>
            <p:custDataLst>
              <p:tags r:id="rId18"/>
            </p:custDataLst>
          </p:nvPr>
        </p:nvSpPr>
        <p:spPr>
          <a:xfrm>
            <a:off x="6932645" y="5872293"/>
            <a:ext cx="1336040" cy="288000"/>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Monsieur Tuteur</a:t>
            </a:r>
          </a:p>
        </p:txBody>
      </p:sp>
      <p:sp>
        <p:nvSpPr>
          <p:cNvPr id="62" name="ZoneTexte 61">
            <a:extLst>
              <a:ext uri="{FF2B5EF4-FFF2-40B4-BE49-F238E27FC236}">
                <a16:creationId xmlns:a16="http://schemas.microsoft.com/office/drawing/2014/main" id="{AF5B2353-F03F-4FE0-8402-ED611F7A9431}"/>
              </a:ext>
            </a:extLst>
          </p:cNvPr>
          <p:cNvSpPr txBox="1"/>
          <p:nvPr>
            <p:custDataLst>
              <p:tags r:id="rId19"/>
            </p:custDataLst>
          </p:nvPr>
        </p:nvSpPr>
        <p:spPr>
          <a:xfrm>
            <a:off x="4021701" y="6309138"/>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Organisation</a:t>
            </a:r>
          </a:p>
        </p:txBody>
      </p:sp>
      <p:sp>
        <p:nvSpPr>
          <p:cNvPr id="63" name="ZoneTexte 62">
            <a:extLst>
              <a:ext uri="{FF2B5EF4-FFF2-40B4-BE49-F238E27FC236}">
                <a16:creationId xmlns:a16="http://schemas.microsoft.com/office/drawing/2014/main" id="{C07B771B-525C-44AB-865E-2C528FE7F0B2}"/>
              </a:ext>
            </a:extLst>
          </p:cNvPr>
          <p:cNvSpPr txBox="1"/>
          <p:nvPr>
            <p:custDataLst>
              <p:tags r:id="rId20"/>
            </p:custDataLst>
          </p:nvPr>
        </p:nvSpPr>
        <p:spPr>
          <a:xfrm>
            <a:off x="6932645" y="6278083"/>
            <a:ext cx="1336040" cy="396000"/>
          </a:xfrm>
          <a:prstGeom prst="rect">
            <a:avLst/>
          </a:prstGeom>
          <a:solidFill>
            <a:srgbClr val="DCDCDC"/>
          </a:solidFill>
        </p:spPr>
        <p:txBody>
          <a:bodyPr wrap="square" rtlCol="0">
            <a:spAutoFit/>
          </a:bodyPr>
          <a:lstStyle/>
          <a:p>
            <a:endParaRPr lang="fr-FR" sz="400" dirty="0">
              <a:solidFill>
                <a:schemeClr val="tx1">
                  <a:lumMod val="50000"/>
                  <a:lumOff val="50000"/>
                </a:schemeClr>
              </a:solidFill>
              <a:latin typeface="Arial" panose="020B0604020202020204" pitchFamily="34" charset="0"/>
              <a:cs typeface="Arial" panose="020B0604020202020204" pitchFamily="34" charset="0"/>
            </a:endParaRPr>
          </a:p>
          <a:p>
            <a:r>
              <a:rPr lang="fr-FR" sz="900" dirty="0">
                <a:solidFill>
                  <a:schemeClr val="tx1">
                    <a:lumMod val="50000"/>
                    <a:lumOff val="50000"/>
                  </a:schemeClr>
                </a:solidFill>
                <a:latin typeface="Arial" panose="020B0604020202020204" pitchFamily="34" charset="0"/>
                <a:cs typeface="Arial" panose="020B0604020202020204" pitchFamily="34" charset="0"/>
              </a:rPr>
              <a:t>Madame Tutrice</a:t>
            </a:r>
          </a:p>
        </p:txBody>
      </p:sp>
      <p:sp>
        <p:nvSpPr>
          <p:cNvPr id="64" name="ZoneTexte 63">
            <a:extLst>
              <a:ext uri="{FF2B5EF4-FFF2-40B4-BE49-F238E27FC236}">
                <a16:creationId xmlns:a16="http://schemas.microsoft.com/office/drawing/2014/main" id="{E10BC523-E329-4447-816D-FC344A8C4830}"/>
              </a:ext>
            </a:extLst>
          </p:cNvPr>
          <p:cNvSpPr txBox="1"/>
          <p:nvPr>
            <p:custDataLst>
              <p:tags r:id="rId21"/>
            </p:custDataLst>
          </p:nvPr>
        </p:nvSpPr>
        <p:spPr>
          <a:xfrm>
            <a:off x="8414916" y="6320871"/>
            <a:ext cx="1336040" cy="230832"/>
          </a:xfrm>
          <a:prstGeom prst="rect">
            <a:avLst/>
          </a:prstGeom>
          <a:solidFill>
            <a:srgbClr val="DCDCDC"/>
          </a:solidFill>
        </p:spPr>
        <p:txBody>
          <a:bodyPr wrap="square" rtlCol="0">
            <a:spAutoFit/>
          </a:bodyPr>
          <a:lstStyle/>
          <a:p>
            <a:r>
              <a:rPr lang="fr-FR" sz="900" dirty="0">
                <a:solidFill>
                  <a:schemeClr val="tx1">
                    <a:lumMod val="50000"/>
                    <a:lumOff val="50000"/>
                  </a:schemeClr>
                </a:solidFill>
                <a:latin typeface="Arial" panose="020B0604020202020204" pitchFamily="34" charset="0"/>
                <a:cs typeface="Arial" panose="020B0604020202020204" pitchFamily="34" charset="0"/>
              </a:rPr>
              <a:t>Apprenant 7</a:t>
            </a:r>
          </a:p>
        </p:txBody>
      </p:sp>
      <p:sp>
        <p:nvSpPr>
          <p:cNvPr id="7" name="ZoneTexte 6">
            <a:extLst>
              <a:ext uri="{FF2B5EF4-FFF2-40B4-BE49-F238E27FC236}">
                <a16:creationId xmlns:a16="http://schemas.microsoft.com/office/drawing/2014/main" id="{36712433-49DC-4C18-973A-3392A678D6EE}"/>
              </a:ext>
            </a:extLst>
          </p:cNvPr>
          <p:cNvSpPr txBox="1"/>
          <p:nvPr>
            <p:custDataLst>
              <p:tags r:id="rId22"/>
            </p:custDataLst>
          </p:nvPr>
        </p:nvSpPr>
        <p:spPr>
          <a:xfrm>
            <a:off x="605051" y="645050"/>
            <a:ext cx="10800000" cy="830997"/>
          </a:xfrm>
          <a:prstGeom prst="rect">
            <a:avLst/>
          </a:prstGeom>
          <a:noFill/>
        </p:spPr>
        <p:txBody>
          <a:bodyPr wrap="square" rtlCol="0">
            <a:spAutoFit/>
          </a:bodyPr>
          <a:lstStyle/>
          <a:p>
            <a:r>
              <a:rPr lang="en-US" sz="1600" dirty="0"/>
              <a:t>Stay on the tab “Assessment” </a:t>
            </a:r>
          </a:p>
          <a:p>
            <a:pPr marL="342900" indent="-342900">
              <a:buFont typeface="+mj-lt"/>
              <a:buAutoNum type="arabicPeriod"/>
            </a:pPr>
            <a:r>
              <a:rPr lang="en-US" sz="1600" dirty="0"/>
              <a:t>You can view the history of the assessments carried out in an </a:t>
            </a:r>
            <a:r>
              <a:rPr lang="en-US" sz="1600" dirty="0" err="1"/>
              <a:t>organisation</a:t>
            </a:r>
            <a:endParaRPr lang="en-US" sz="1600" dirty="0"/>
          </a:p>
          <a:p>
            <a:pPr marL="342900" indent="-342900">
              <a:buFont typeface="+mj-lt"/>
              <a:buAutoNum type="arabicPeriod"/>
            </a:pPr>
            <a:r>
              <a:rPr lang="en-US" sz="1600" dirty="0"/>
              <a:t>You can see the details</a:t>
            </a:r>
            <a:r>
              <a:rPr lang="fr-FR" sz="1600" dirty="0"/>
              <a:t>         and </a:t>
            </a:r>
            <a:r>
              <a:rPr lang="fr-FR" sz="1600" dirty="0" err="1"/>
              <a:t>edit</a:t>
            </a:r>
            <a:r>
              <a:rPr lang="fr-FR" sz="1600" dirty="0"/>
              <a:t>        or </a:t>
            </a:r>
            <a:r>
              <a:rPr lang="fr-FR" sz="1600" dirty="0" err="1"/>
              <a:t>delete</a:t>
            </a:r>
            <a:r>
              <a:rPr lang="fr-FR" sz="1600" dirty="0"/>
              <a:t>        </a:t>
            </a:r>
            <a:r>
              <a:rPr lang="en-US" sz="1600" dirty="0"/>
              <a:t>the assessments you have recorded</a:t>
            </a:r>
            <a:r>
              <a:rPr lang="fr-FR" sz="1600" dirty="0"/>
              <a:t>. </a:t>
            </a:r>
          </a:p>
        </p:txBody>
      </p:sp>
      <p:pic>
        <p:nvPicPr>
          <p:cNvPr id="6" name="Image 5">
            <a:extLst>
              <a:ext uri="{FF2B5EF4-FFF2-40B4-BE49-F238E27FC236}">
                <a16:creationId xmlns:a16="http://schemas.microsoft.com/office/drawing/2014/main" id="{AB5D18A3-2C93-4984-A08A-9FBA8196D0BA}"/>
              </a:ext>
            </a:extLst>
          </p:cNvPr>
          <p:cNvPicPr>
            <a:picLocks noChangeAspect="1"/>
          </p:cNvPicPr>
          <p:nvPr>
            <p:custDataLst>
              <p:tags r:id="rId23"/>
            </p:custDataLst>
          </p:nvPr>
        </p:nvPicPr>
        <p:blipFill>
          <a:blip r:embed="rId31"/>
          <a:stretch>
            <a:fillRect/>
          </a:stretch>
        </p:blipFill>
        <p:spPr>
          <a:xfrm>
            <a:off x="2990427" y="1162931"/>
            <a:ext cx="252000" cy="252000"/>
          </a:xfrm>
          <a:prstGeom prst="rect">
            <a:avLst/>
          </a:prstGeom>
        </p:spPr>
      </p:pic>
      <p:sp>
        <p:nvSpPr>
          <p:cNvPr id="41" name="Ellipse 40">
            <a:extLst>
              <a:ext uri="{FF2B5EF4-FFF2-40B4-BE49-F238E27FC236}">
                <a16:creationId xmlns:a16="http://schemas.microsoft.com/office/drawing/2014/main" id="{9EA34061-0BF5-465A-AFD1-1F52011BC44C}"/>
              </a:ext>
            </a:extLst>
          </p:cNvPr>
          <p:cNvSpPr/>
          <p:nvPr>
            <p:custDataLst>
              <p:tags r:id="rId24"/>
            </p:custDataLst>
          </p:nvPr>
        </p:nvSpPr>
        <p:spPr>
          <a:xfrm>
            <a:off x="9992366" y="3599869"/>
            <a:ext cx="1027087" cy="281139"/>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BAA0D9A6-E929-4B53-827D-DDAC193984BB}"/>
              </a:ext>
            </a:extLst>
          </p:cNvPr>
          <p:cNvPicPr>
            <a:picLocks noChangeAspect="1"/>
          </p:cNvPicPr>
          <p:nvPr>
            <p:custDataLst>
              <p:tags r:id="rId25"/>
            </p:custDataLst>
          </p:nvPr>
        </p:nvPicPr>
        <p:blipFill>
          <a:blip r:embed="rId32"/>
          <a:stretch>
            <a:fillRect/>
          </a:stretch>
        </p:blipFill>
        <p:spPr>
          <a:xfrm>
            <a:off x="4064026" y="1170131"/>
            <a:ext cx="245538" cy="252000"/>
          </a:xfrm>
          <a:prstGeom prst="rect">
            <a:avLst/>
          </a:prstGeom>
        </p:spPr>
      </p:pic>
      <p:pic>
        <p:nvPicPr>
          <p:cNvPr id="15" name="Image 14">
            <a:extLst>
              <a:ext uri="{FF2B5EF4-FFF2-40B4-BE49-F238E27FC236}">
                <a16:creationId xmlns:a16="http://schemas.microsoft.com/office/drawing/2014/main" id="{ECF9124E-0B37-412A-AABE-557CDE85245C}"/>
              </a:ext>
            </a:extLst>
          </p:cNvPr>
          <p:cNvPicPr>
            <a:picLocks noChangeAspect="1"/>
          </p:cNvPicPr>
          <p:nvPr>
            <p:custDataLst>
              <p:tags r:id="rId26"/>
            </p:custDataLst>
          </p:nvPr>
        </p:nvPicPr>
        <p:blipFill>
          <a:blip r:embed="rId33"/>
          <a:stretch>
            <a:fillRect/>
          </a:stretch>
        </p:blipFill>
        <p:spPr>
          <a:xfrm>
            <a:off x="5170781" y="1162931"/>
            <a:ext cx="252000" cy="266400"/>
          </a:xfrm>
          <a:prstGeom prst="rect">
            <a:avLst/>
          </a:prstGeom>
        </p:spPr>
      </p:pic>
      <p:sp>
        <p:nvSpPr>
          <p:cNvPr id="42" name="ZoneTexte 41">
            <a:extLst>
              <a:ext uri="{FF2B5EF4-FFF2-40B4-BE49-F238E27FC236}">
                <a16:creationId xmlns:a16="http://schemas.microsoft.com/office/drawing/2014/main" id="{3523E61E-6083-4A05-9205-DEE867BEE166}"/>
              </a:ext>
            </a:extLst>
          </p:cNvPr>
          <p:cNvSpPr txBox="1"/>
          <p:nvPr>
            <p:custDataLst>
              <p:tags r:id="rId27"/>
            </p:custDataLst>
          </p:nvPr>
        </p:nvSpPr>
        <p:spPr>
          <a:xfrm>
            <a:off x="9630297" y="3551752"/>
            <a:ext cx="391886" cy="369332"/>
          </a:xfrm>
          <a:prstGeom prst="rect">
            <a:avLst/>
          </a:prstGeom>
          <a:noFill/>
        </p:spPr>
        <p:txBody>
          <a:bodyPr wrap="square" rtlCol="0">
            <a:spAutoFit/>
          </a:bodyPr>
          <a:lstStyle/>
          <a:p>
            <a:pPr algn="ctr"/>
            <a:r>
              <a:rPr lang="fr-FR" b="1" dirty="0">
                <a:solidFill>
                  <a:srgbClr val="FF0000"/>
                </a:solidFill>
              </a:rPr>
              <a:t>2</a:t>
            </a:r>
          </a:p>
        </p:txBody>
      </p:sp>
      <p:sp>
        <p:nvSpPr>
          <p:cNvPr id="16" name="Espace réservé du numéro de diapositive 15">
            <a:extLst>
              <a:ext uri="{FF2B5EF4-FFF2-40B4-BE49-F238E27FC236}">
                <a16:creationId xmlns:a16="http://schemas.microsoft.com/office/drawing/2014/main" id="{61367F16-092B-4A20-865D-381B3CC2A30C}"/>
              </a:ext>
            </a:extLst>
          </p:cNvPr>
          <p:cNvSpPr>
            <a:spLocks noGrp="1"/>
          </p:cNvSpPr>
          <p:nvPr>
            <p:ph type="sldNum" sz="quarter" idx="12"/>
            <p:custDataLst>
              <p:tags r:id="rId28"/>
            </p:custDataLst>
          </p:nvPr>
        </p:nvSpPr>
        <p:spPr/>
        <p:txBody>
          <a:bodyPr/>
          <a:lstStyle/>
          <a:p>
            <a:fld id="{B3DC7CD3-E059-442A-912E-598EA0B387A3}" type="slidenum">
              <a:rPr lang="fr-FR" smtClean="0"/>
              <a:t>22</a:t>
            </a:fld>
            <a:endParaRPr lang="fr-FR"/>
          </a:p>
        </p:txBody>
      </p:sp>
      <p:pic>
        <p:nvPicPr>
          <p:cNvPr id="18" name="Image 17">
            <a:extLst>
              <a:ext uri="{FF2B5EF4-FFF2-40B4-BE49-F238E27FC236}">
                <a16:creationId xmlns:a16="http://schemas.microsoft.com/office/drawing/2014/main" id="{1F877982-4E38-4F1A-8DC1-7DDC77B9AC5F}"/>
              </a:ext>
            </a:extLst>
          </p:cNvPr>
          <p:cNvPicPr>
            <a:picLocks noChangeAspect="1"/>
          </p:cNvPicPr>
          <p:nvPr/>
        </p:nvPicPr>
        <p:blipFill rotWithShape="1">
          <a:blip r:embed="rId34"/>
          <a:srcRect l="715" t="144"/>
          <a:stretch/>
        </p:blipFill>
        <p:spPr>
          <a:xfrm>
            <a:off x="4846320" y="3329939"/>
            <a:ext cx="3237237" cy="3268881"/>
          </a:xfrm>
          <a:prstGeom prst="rect">
            <a:avLst/>
          </a:prstGeom>
        </p:spPr>
      </p:pic>
      <p:sp>
        <p:nvSpPr>
          <p:cNvPr id="32" name="Titre 5">
            <a:extLst>
              <a:ext uri="{FF2B5EF4-FFF2-40B4-BE49-F238E27FC236}">
                <a16:creationId xmlns:a16="http://schemas.microsoft.com/office/drawing/2014/main" id="{CE52335D-1FF0-43F9-9785-F7F14E7DA2ED}"/>
              </a:ext>
            </a:extLst>
          </p:cNvPr>
          <p:cNvSpPr>
            <a:spLocks noGrp="1"/>
          </p:cNvSpPr>
          <p:nvPr>
            <p:ph type="title"/>
          </p:nvPr>
        </p:nvSpPr>
        <p:spPr>
          <a:xfrm>
            <a:off x="605050" y="186164"/>
            <a:ext cx="10748749" cy="456145"/>
          </a:xfrm>
          <a:solidFill>
            <a:srgbClr val="3A88C8"/>
          </a:solidFill>
        </p:spPr>
        <p:txBody>
          <a:bodyPr>
            <a:normAutofit/>
          </a:bodyPr>
          <a:lstStyle/>
          <a:p>
            <a:pPr algn="ctr"/>
            <a:r>
              <a:rPr lang="fr-FR" sz="2000" b="1" dirty="0">
                <a:solidFill>
                  <a:schemeClr val="bg1"/>
                </a:solidFill>
                <a:latin typeface="+mn-lt"/>
              </a:rPr>
              <a:t>VIEW ASSESSMENTS RESULTS</a:t>
            </a:r>
          </a:p>
        </p:txBody>
      </p:sp>
    </p:spTree>
    <p:extLst>
      <p:ext uri="{BB962C8B-B14F-4D97-AF65-F5344CB8AC3E}">
        <p14:creationId xmlns:p14="http://schemas.microsoft.com/office/powerpoint/2010/main" val="1168689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0258CF5A-BB44-47B4-B50F-0B83E02860D8}"/>
              </a:ext>
            </a:extLst>
          </p:cNvPr>
          <p:cNvSpPr txBox="1"/>
          <p:nvPr>
            <p:custDataLst>
              <p:tags r:id="rId1"/>
            </p:custDataLst>
          </p:nvPr>
        </p:nvSpPr>
        <p:spPr>
          <a:xfrm>
            <a:off x="605050" y="760543"/>
            <a:ext cx="10800000" cy="584775"/>
          </a:xfrm>
          <a:prstGeom prst="rect">
            <a:avLst/>
          </a:prstGeom>
          <a:noFill/>
        </p:spPr>
        <p:txBody>
          <a:bodyPr wrap="square" rtlCol="0">
            <a:spAutoFit/>
          </a:bodyPr>
          <a:lstStyle/>
          <a:p>
            <a:r>
              <a:rPr lang="en-US" sz="1600" dirty="0"/>
              <a:t>By clicking on ”Assessment through an occupational standard”, you will be able to do your soft skills assessment in link with a specific occupational standard . To perform this kind of assessments, we propose you a special tutorial online </a:t>
            </a:r>
            <a:endParaRPr lang="fr-FR" sz="1600" dirty="0"/>
          </a:p>
        </p:txBody>
      </p:sp>
      <p:pic>
        <p:nvPicPr>
          <p:cNvPr id="3" name="Image 2">
            <a:extLst>
              <a:ext uri="{FF2B5EF4-FFF2-40B4-BE49-F238E27FC236}">
                <a16:creationId xmlns:a16="http://schemas.microsoft.com/office/drawing/2014/main" id="{A739817B-D5F3-4098-A659-3E2E1D1A77D8}"/>
              </a:ext>
            </a:extLst>
          </p:cNvPr>
          <p:cNvPicPr>
            <a:picLocks noChangeAspect="1"/>
          </p:cNvPicPr>
          <p:nvPr>
            <p:custDataLst>
              <p:tags r:id="rId2"/>
            </p:custDataLst>
          </p:nvPr>
        </p:nvPicPr>
        <p:blipFill>
          <a:blip r:embed="rId10"/>
          <a:stretch>
            <a:fillRect/>
          </a:stretch>
        </p:blipFill>
        <p:spPr>
          <a:xfrm>
            <a:off x="658841" y="1291574"/>
            <a:ext cx="1085850" cy="514350"/>
          </a:xfrm>
          <a:prstGeom prst="rect">
            <a:avLst/>
          </a:prstGeom>
        </p:spPr>
      </p:pic>
      <p:pic>
        <p:nvPicPr>
          <p:cNvPr id="11" name="Image 10">
            <a:extLst>
              <a:ext uri="{FF2B5EF4-FFF2-40B4-BE49-F238E27FC236}">
                <a16:creationId xmlns:a16="http://schemas.microsoft.com/office/drawing/2014/main" id="{5E886B48-5EE8-429A-B178-7874BEDF3D73}"/>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rcRect/>
          <a:stretch/>
        </p:blipFill>
        <p:spPr>
          <a:xfrm>
            <a:off x="605051" y="2070893"/>
            <a:ext cx="5523801" cy="4478594"/>
          </a:xfrm>
          <a:prstGeom prst="rect">
            <a:avLst/>
          </a:prstGeom>
          <a:ln>
            <a:solidFill>
              <a:schemeClr val="accent1"/>
            </a:solidFill>
          </a:ln>
        </p:spPr>
      </p:pic>
      <p:sp>
        <p:nvSpPr>
          <p:cNvPr id="14" name="Bulle narrative : rectangle 13">
            <a:extLst>
              <a:ext uri="{FF2B5EF4-FFF2-40B4-BE49-F238E27FC236}">
                <a16:creationId xmlns:a16="http://schemas.microsoft.com/office/drawing/2014/main" id="{2B3C7DBA-9CB2-4212-94D9-FA20CFC6D519}"/>
              </a:ext>
            </a:extLst>
          </p:cNvPr>
          <p:cNvSpPr/>
          <p:nvPr>
            <p:custDataLst>
              <p:tags r:id="rId4"/>
            </p:custDataLst>
          </p:nvPr>
        </p:nvSpPr>
        <p:spPr>
          <a:xfrm>
            <a:off x="6831518" y="2521184"/>
            <a:ext cx="4120962" cy="1806976"/>
          </a:xfrm>
          <a:prstGeom prst="wedgeRectCallout">
            <a:avLst>
              <a:gd name="adj1" fmla="val -63599"/>
              <a:gd name="adj2" fmla="val -34924"/>
            </a:avLst>
          </a:prstGeom>
          <a:solidFill>
            <a:srgbClr val="3A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To access the tutorial on entering trainee assessments based on an occupational standard, go in the menu, click on “support” and then click on "Download the tutorial"</a:t>
            </a:r>
          </a:p>
          <a:p>
            <a:endParaRPr lang="en-US" sz="1600" dirty="0"/>
          </a:p>
        </p:txBody>
      </p:sp>
      <p:sp>
        <p:nvSpPr>
          <p:cNvPr id="16" name="Ellipse 15">
            <a:extLst>
              <a:ext uri="{FF2B5EF4-FFF2-40B4-BE49-F238E27FC236}">
                <a16:creationId xmlns:a16="http://schemas.microsoft.com/office/drawing/2014/main" id="{257CBB22-1DF0-4394-BB86-ACA03A8E9479}"/>
              </a:ext>
            </a:extLst>
          </p:cNvPr>
          <p:cNvSpPr/>
          <p:nvPr>
            <p:custDataLst>
              <p:tags r:id="rId5"/>
            </p:custDataLst>
          </p:nvPr>
        </p:nvSpPr>
        <p:spPr>
          <a:xfrm>
            <a:off x="572725" y="2172937"/>
            <a:ext cx="1577593" cy="296662"/>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1FCCA725-C324-41C5-8F1E-3B7E526FFF0B}"/>
              </a:ext>
            </a:extLst>
          </p:cNvPr>
          <p:cNvSpPr/>
          <p:nvPr>
            <p:custDataLst>
              <p:tags r:id="rId6"/>
            </p:custDataLst>
          </p:nvPr>
        </p:nvSpPr>
        <p:spPr>
          <a:xfrm>
            <a:off x="1826834" y="1427451"/>
            <a:ext cx="307910" cy="242596"/>
          </a:xfrm>
          <a:prstGeom prst="rightArrow">
            <a:avLst/>
          </a:prstGeom>
          <a:solidFill>
            <a:srgbClr val="3A8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numéro de diapositive 16">
            <a:extLst>
              <a:ext uri="{FF2B5EF4-FFF2-40B4-BE49-F238E27FC236}">
                <a16:creationId xmlns:a16="http://schemas.microsoft.com/office/drawing/2014/main" id="{62276DED-93CF-4CA0-BF4A-480631E525D8}"/>
              </a:ext>
            </a:extLst>
          </p:cNvPr>
          <p:cNvSpPr>
            <a:spLocks noGrp="1"/>
          </p:cNvSpPr>
          <p:nvPr>
            <p:ph type="sldNum" sz="quarter" idx="12"/>
            <p:custDataLst>
              <p:tags r:id="rId7"/>
            </p:custDataLst>
          </p:nvPr>
        </p:nvSpPr>
        <p:spPr/>
        <p:txBody>
          <a:bodyPr/>
          <a:lstStyle/>
          <a:p>
            <a:fld id="{B3DC7CD3-E059-442A-912E-598EA0B387A3}" type="slidenum">
              <a:rPr lang="fr-FR" smtClean="0"/>
              <a:t>23</a:t>
            </a:fld>
            <a:endParaRPr lang="fr-FR"/>
          </a:p>
        </p:txBody>
      </p:sp>
      <p:pic>
        <p:nvPicPr>
          <p:cNvPr id="19" name="Image 18">
            <a:extLst>
              <a:ext uri="{FF2B5EF4-FFF2-40B4-BE49-F238E27FC236}">
                <a16:creationId xmlns:a16="http://schemas.microsoft.com/office/drawing/2014/main" id="{BD232ACC-2E49-4C9B-9A91-4855EC4401D3}"/>
              </a:ext>
            </a:extLst>
          </p:cNvPr>
          <p:cNvPicPr>
            <a:picLocks noChangeAspect="1"/>
          </p:cNvPicPr>
          <p:nvPr/>
        </p:nvPicPr>
        <p:blipFill rotWithShape="1">
          <a:blip r:embed="rId12"/>
          <a:srcRect l="89083" t="40321" r="2250" b="55407"/>
          <a:stretch/>
        </p:blipFill>
        <p:spPr>
          <a:xfrm>
            <a:off x="2216887" y="1310884"/>
            <a:ext cx="1661034" cy="460469"/>
          </a:xfrm>
          <a:prstGeom prst="rect">
            <a:avLst/>
          </a:prstGeom>
        </p:spPr>
      </p:pic>
      <p:sp>
        <p:nvSpPr>
          <p:cNvPr id="10" name="Titre 5">
            <a:extLst>
              <a:ext uri="{FF2B5EF4-FFF2-40B4-BE49-F238E27FC236}">
                <a16:creationId xmlns:a16="http://schemas.microsoft.com/office/drawing/2014/main" id="{D6703702-B800-4FC8-8C37-934A15281E19}"/>
              </a:ext>
            </a:extLst>
          </p:cNvPr>
          <p:cNvSpPr>
            <a:spLocks noGrp="1"/>
          </p:cNvSpPr>
          <p:nvPr>
            <p:ph type="title"/>
          </p:nvPr>
        </p:nvSpPr>
        <p:spPr>
          <a:xfrm>
            <a:off x="605050" y="308513"/>
            <a:ext cx="10748749" cy="455716"/>
          </a:xfrm>
          <a:solidFill>
            <a:srgbClr val="3A88C8"/>
          </a:solidFill>
        </p:spPr>
        <p:txBody>
          <a:bodyPr>
            <a:normAutofit/>
          </a:bodyPr>
          <a:lstStyle/>
          <a:p>
            <a:pPr algn="ctr"/>
            <a:r>
              <a:rPr lang="en-US" sz="2000" b="1" dirty="0">
                <a:solidFill>
                  <a:schemeClr val="bg1"/>
                </a:solidFill>
                <a:latin typeface="+mn-lt"/>
              </a:rPr>
              <a:t>RECORD ASSESSMENTS THROUGH AN ECVET OCCUPATIONAL STANDARD </a:t>
            </a:r>
          </a:p>
        </p:txBody>
      </p:sp>
    </p:spTree>
    <p:extLst>
      <p:ext uri="{BB962C8B-B14F-4D97-AF65-F5344CB8AC3E}">
        <p14:creationId xmlns:p14="http://schemas.microsoft.com/office/powerpoint/2010/main" val="148952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0258CF5A-BB44-47B4-B50F-0B83E02860D8}"/>
              </a:ext>
            </a:extLst>
          </p:cNvPr>
          <p:cNvSpPr txBox="1"/>
          <p:nvPr>
            <p:custDataLst>
              <p:tags r:id="rId1"/>
            </p:custDataLst>
          </p:nvPr>
        </p:nvSpPr>
        <p:spPr>
          <a:xfrm>
            <a:off x="605051" y="758207"/>
            <a:ext cx="10800000" cy="584775"/>
          </a:xfrm>
          <a:prstGeom prst="rect">
            <a:avLst/>
          </a:prstGeom>
          <a:noFill/>
        </p:spPr>
        <p:txBody>
          <a:bodyPr wrap="square" rtlCol="0">
            <a:spAutoFit/>
          </a:bodyPr>
          <a:lstStyle/>
          <a:p>
            <a:r>
              <a:rPr lang="en-US" sz="1600" dirty="0"/>
              <a:t>To view the existing occupational standards that have been linked to soft skills, click on                    </a:t>
            </a:r>
          </a:p>
          <a:p>
            <a:r>
              <a:rPr lang="en-US" sz="1600" dirty="0"/>
              <a:t>You will arrive on this page where you will find a list of occupational standards linked to soft skills </a:t>
            </a:r>
            <a:endParaRPr lang="fr-FR" sz="1600" dirty="0"/>
          </a:p>
        </p:txBody>
      </p:sp>
      <p:pic>
        <p:nvPicPr>
          <p:cNvPr id="4" name="Image 3">
            <a:extLst>
              <a:ext uri="{FF2B5EF4-FFF2-40B4-BE49-F238E27FC236}">
                <a16:creationId xmlns:a16="http://schemas.microsoft.com/office/drawing/2014/main" id="{C29DF008-C950-41BE-B549-2E0DA89C675F}"/>
              </a:ext>
            </a:extLst>
          </p:cNvPr>
          <p:cNvPicPr>
            <a:picLocks noChangeAspect="1"/>
          </p:cNvPicPr>
          <p:nvPr>
            <p:custDataLst>
              <p:tags r:id="rId2"/>
            </p:custDataLst>
          </p:nvPr>
        </p:nvPicPr>
        <p:blipFill>
          <a:blip r:embed="rId5"/>
          <a:stretch>
            <a:fillRect/>
          </a:stretch>
        </p:blipFill>
        <p:spPr>
          <a:xfrm>
            <a:off x="7892916" y="804495"/>
            <a:ext cx="807692" cy="252000"/>
          </a:xfrm>
          <a:prstGeom prst="rect">
            <a:avLst/>
          </a:prstGeom>
        </p:spPr>
      </p:pic>
      <p:sp>
        <p:nvSpPr>
          <p:cNvPr id="7" name="Espace réservé du numéro de diapositive 6">
            <a:extLst>
              <a:ext uri="{FF2B5EF4-FFF2-40B4-BE49-F238E27FC236}">
                <a16:creationId xmlns:a16="http://schemas.microsoft.com/office/drawing/2014/main" id="{A9D4347C-505F-4E48-9F80-E698ACDAE741}"/>
              </a:ext>
            </a:extLst>
          </p:cNvPr>
          <p:cNvSpPr>
            <a:spLocks noGrp="1"/>
          </p:cNvSpPr>
          <p:nvPr>
            <p:ph type="sldNum" sz="quarter" idx="12"/>
            <p:custDataLst>
              <p:tags r:id="rId3"/>
            </p:custDataLst>
          </p:nvPr>
        </p:nvSpPr>
        <p:spPr/>
        <p:txBody>
          <a:bodyPr/>
          <a:lstStyle/>
          <a:p>
            <a:fld id="{B3DC7CD3-E059-442A-912E-598EA0B387A3}" type="slidenum">
              <a:rPr lang="fr-FR" smtClean="0"/>
              <a:t>24</a:t>
            </a:fld>
            <a:endParaRPr lang="fr-FR"/>
          </a:p>
        </p:txBody>
      </p:sp>
      <p:pic>
        <p:nvPicPr>
          <p:cNvPr id="10" name="Image 9">
            <a:extLst>
              <a:ext uri="{FF2B5EF4-FFF2-40B4-BE49-F238E27FC236}">
                <a16:creationId xmlns:a16="http://schemas.microsoft.com/office/drawing/2014/main" id="{24FEAEF8-253D-4050-8F5E-AD0484A82271}"/>
              </a:ext>
            </a:extLst>
          </p:cNvPr>
          <p:cNvPicPr>
            <a:picLocks noChangeAspect="1"/>
          </p:cNvPicPr>
          <p:nvPr/>
        </p:nvPicPr>
        <p:blipFill rotWithShape="1">
          <a:blip r:embed="rId6"/>
          <a:srcRect t="8741" b="5481"/>
          <a:stretch/>
        </p:blipFill>
        <p:spPr>
          <a:xfrm>
            <a:off x="605051" y="1658380"/>
            <a:ext cx="10800000" cy="5211000"/>
          </a:xfrm>
          <a:prstGeom prst="rect">
            <a:avLst/>
          </a:prstGeom>
        </p:spPr>
      </p:pic>
      <p:sp>
        <p:nvSpPr>
          <p:cNvPr id="6" name="Titre 5">
            <a:extLst>
              <a:ext uri="{FF2B5EF4-FFF2-40B4-BE49-F238E27FC236}">
                <a16:creationId xmlns:a16="http://schemas.microsoft.com/office/drawing/2014/main" id="{558F8CE9-F5E1-4A68-AD98-A8A827E03D6D}"/>
              </a:ext>
            </a:extLst>
          </p:cNvPr>
          <p:cNvSpPr>
            <a:spLocks noGrp="1"/>
          </p:cNvSpPr>
          <p:nvPr>
            <p:ph type="title"/>
          </p:nvPr>
        </p:nvSpPr>
        <p:spPr>
          <a:xfrm>
            <a:off x="605050" y="179454"/>
            <a:ext cx="10748749" cy="584775"/>
          </a:xfrm>
          <a:solidFill>
            <a:srgbClr val="3A88C8"/>
          </a:solidFill>
        </p:spPr>
        <p:txBody>
          <a:bodyPr>
            <a:normAutofit/>
          </a:bodyPr>
          <a:lstStyle/>
          <a:p>
            <a:pPr algn="ctr"/>
            <a:r>
              <a:rPr lang="en-US" sz="1800" b="1" dirty="0">
                <a:solidFill>
                  <a:schemeClr val="bg1"/>
                </a:solidFill>
                <a:latin typeface="+mn-lt"/>
              </a:rPr>
              <a:t>VIEW THE ECVET OCCUPATIONAL STANDARDS LINKED TO SOFT SKILLS</a:t>
            </a:r>
          </a:p>
        </p:txBody>
      </p:sp>
    </p:spTree>
    <p:extLst>
      <p:ext uri="{BB962C8B-B14F-4D97-AF65-F5344CB8AC3E}">
        <p14:creationId xmlns:p14="http://schemas.microsoft.com/office/powerpoint/2010/main" val="1147636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0258CF5A-BB44-47B4-B50F-0B83E02860D8}"/>
              </a:ext>
            </a:extLst>
          </p:cNvPr>
          <p:cNvSpPr txBox="1"/>
          <p:nvPr>
            <p:custDataLst>
              <p:tags r:id="rId1"/>
            </p:custDataLst>
          </p:nvPr>
        </p:nvSpPr>
        <p:spPr>
          <a:xfrm>
            <a:off x="605051" y="758207"/>
            <a:ext cx="10800000" cy="338554"/>
          </a:xfrm>
          <a:prstGeom prst="rect">
            <a:avLst/>
          </a:prstGeom>
          <a:noFill/>
        </p:spPr>
        <p:txBody>
          <a:bodyPr wrap="square" rtlCol="0">
            <a:spAutoFit/>
          </a:bodyPr>
          <a:lstStyle/>
          <a:p>
            <a:r>
              <a:rPr lang="en-US" sz="1600" dirty="0"/>
              <a:t>In order to be able to generate </a:t>
            </a:r>
            <a:r>
              <a:rPr lang="en-US" sz="1600" dirty="0" err="1"/>
              <a:t>certficates</a:t>
            </a:r>
            <a:r>
              <a:rPr lang="en-US" sz="1600" dirty="0"/>
              <a:t>, soft skills passports and CV’s, leave the “Soft skills” modules and click on Portfolio </a:t>
            </a:r>
          </a:p>
        </p:txBody>
      </p:sp>
      <p:sp>
        <p:nvSpPr>
          <p:cNvPr id="7" name="Espace réservé du numéro de diapositive 6">
            <a:extLst>
              <a:ext uri="{FF2B5EF4-FFF2-40B4-BE49-F238E27FC236}">
                <a16:creationId xmlns:a16="http://schemas.microsoft.com/office/drawing/2014/main" id="{A9D4347C-505F-4E48-9F80-E698ACDAE741}"/>
              </a:ext>
            </a:extLst>
          </p:cNvPr>
          <p:cNvSpPr>
            <a:spLocks noGrp="1"/>
          </p:cNvSpPr>
          <p:nvPr>
            <p:ph type="sldNum" sz="quarter" idx="12"/>
            <p:custDataLst>
              <p:tags r:id="rId2"/>
            </p:custDataLst>
          </p:nvPr>
        </p:nvSpPr>
        <p:spPr/>
        <p:txBody>
          <a:bodyPr/>
          <a:lstStyle/>
          <a:p>
            <a:fld id="{B3DC7CD3-E059-442A-912E-598EA0B387A3}" type="slidenum">
              <a:rPr lang="fr-FR" smtClean="0"/>
              <a:t>25</a:t>
            </a:fld>
            <a:endParaRPr lang="fr-FR"/>
          </a:p>
        </p:txBody>
      </p:sp>
      <p:sp>
        <p:nvSpPr>
          <p:cNvPr id="6" name="Titre 5">
            <a:extLst>
              <a:ext uri="{FF2B5EF4-FFF2-40B4-BE49-F238E27FC236}">
                <a16:creationId xmlns:a16="http://schemas.microsoft.com/office/drawing/2014/main" id="{558F8CE9-F5E1-4A68-AD98-A8A827E03D6D}"/>
              </a:ext>
            </a:extLst>
          </p:cNvPr>
          <p:cNvSpPr>
            <a:spLocks noGrp="1"/>
          </p:cNvSpPr>
          <p:nvPr>
            <p:ph type="title"/>
          </p:nvPr>
        </p:nvSpPr>
        <p:spPr>
          <a:xfrm>
            <a:off x="605050" y="179454"/>
            <a:ext cx="10748749" cy="584775"/>
          </a:xfrm>
          <a:solidFill>
            <a:srgbClr val="3A88C8"/>
          </a:solidFill>
        </p:spPr>
        <p:txBody>
          <a:bodyPr>
            <a:normAutofit/>
          </a:bodyPr>
          <a:lstStyle/>
          <a:p>
            <a:pPr algn="ctr"/>
            <a:r>
              <a:rPr lang="en-US" sz="1800" b="1" dirty="0">
                <a:solidFill>
                  <a:schemeClr val="bg1"/>
                </a:solidFill>
                <a:latin typeface="+mn-lt"/>
              </a:rPr>
              <a:t>GENRATE CERTIFICATES, SOFT SKILLS PASSPORT s&amp; CV’s</a:t>
            </a:r>
          </a:p>
        </p:txBody>
      </p:sp>
      <p:pic>
        <p:nvPicPr>
          <p:cNvPr id="3" name="Image 2">
            <a:extLst>
              <a:ext uri="{FF2B5EF4-FFF2-40B4-BE49-F238E27FC236}">
                <a16:creationId xmlns:a16="http://schemas.microsoft.com/office/drawing/2014/main" id="{1A6D8781-ECF6-9B40-95A6-6F7976A7F9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0651" y="1381942"/>
            <a:ext cx="7330698" cy="4933292"/>
          </a:xfrm>
          <a:prstGeom prst="rect">
            <a:avLst/>
          </a:prstGeom>
        </p:spPr>
      </p:pic>
      <p:pic>
        <p:nvPicPr>
          <p:cNvPr id="8" name="Image 7">
            <a:extLst>
              <a:ext uri="{FF2B5EF4-FFF2-40B4-BE49-F238E27FC236}">
                <a16:creationId xmlns:a16="http://schemas.microsoft.com/office/drawing/2014/main" id="{EAFEB052-D549-0340-8B39-E9B9B21DF2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5866" y="4195305"/>
            <a:ext cx="836479" cy="257378"/>
          </a:xfrm>
          <a:prstGeom prst="rect">
            <a:avLst/>
          </a:prstGeom>
        </p:spPr>
      </p:pic>
      <p:pic>
        <p:nvPicPr>
          <p:cNvPr id="11" name="Image 10">
            <a:extLst>
              <a:ext uri="{FF2B5EF4-FFF2-40B4-BE49-F238E27FC236}">
                <a16:creationId xmlns:a16="http://schemas.microsoft.com/office/drawing/2014/main" id="{436BE6EF-AA55-BB43-8645-7E19F3AAC0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8572" y="4609175"/>
            <a:ext cx="836479" cy="257378"/>
          </a:xfrm>
          <a:prstGeom prst="rect">
            <a:avLst/>
          </a:prstGeom>
        </p:spPr>
      </p:pic>
      <p:pic>
        <p:nvPicPr>
          <p:cNvPr id="13" name="Image 12">
            <a:extLst>
              <a:ext uri="{FF2B5EF4-FFF2-40B4-BE49-F238E27FC236}">
                <a16:creationId xmlns:a16="http://schemas.microsoft.com/office/drawing/2014/main" id="{D49A6198-CC8B-384F-B4EF-BFB6B3C169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8785" y="4997891"/>
            <a:ext cx="836479" cy="257378"/>
          </a:xfrm>
          <a:prstGeom prst="rect">
            <a:avLst/>
          </a:prstGeom>
        </p:spPr>
      </p:pic>
      <p:pic>
        <p:nvPicPr>
          <p:cNvPr id="14" name="Image 13">
            <a:extLst>
              <a:ext uri="{FF2B5EF4-FFF2-40B4-BE49-F238E27FC236}">
                <a16:creationId xmlns:a16="http://schemas.microsoft.com/office/drawing/2014/main" id="{006F4DFC-12EE-C04A-8DD4-F062CC2AD9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3158" y="5386607"/>
            <a:ext cx="836479" cy="257378"/>
          </a:xfrm>
          <a:prstGeom prst="rect">
            <a:avLst/>
          </a:prstGeom>
        </p:spPr>
      </p:pic>
      <p:pic>
        <p:nvPicPr>
          <p:cNvPr id="15" name="Image 14">
            <a:extLst>
              <a:ext uri="{FF2B5EF4-FFF2-40B4-BE49-F238E27FC236}">
                <a16:creationId xmlns:a16="http://schemas.microsoft.com/office/drawing/2014/main" id="{12F3EE8E-0964-4647-AB96-E7360C3C20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2945" y="5750505"/>
            <a:ext cx="836479" cy="257378"/>
          </a:xfrm>
          <a:prstGeom prst="rect">
            <a:avLst/>
          </a:prstGeom>
        </p:spPr>
      </p:pic>
      <p:pic>
        <p:nvPicPr>
          <p:cNvPr id="16" name="Image 15">
            <a:extLst>
              <a:ext uri="{FF2B5EF4-FFF2-40B4-BE49-F238E27FC236}">
                <a16:creationId xmlns:a16="http://schemas.microsoft.com/office/drawing/2014/main" id="{7090FDB6-194D-4040-8EC8-9A2795314D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2944" y="6078213"/>
            <a:ext cx="836479" cy="257378"/>
          </a:xfrm>
          <a:prstGeom prst="rect">
            <a:avLst/>
          </a:prstGeom>
        </p:spPr>
      </p:pic>
      <p:sp>
        <p:nvSpPr>
          <p:cNvPr id="17" name="Ellipse 16">
            <a:extLst>
              <a:ext uri="{FF2B5EF4-FFF2-40B4-BE49-F238E27FC236}">
                <a16:creationId xmlns:a16="http://schemas.microsoft.com/office/drawing/2014/main" id="{374A3B64-7011-3C4C-BD26-A2F28CF65069}"/>
              </a:ext>
            </a:extLst>
          </p:cNvPr>
          <p:cNvSpPr/>
          <p:nvPr>
            <p:custDataLst>
              <p:tags r:id="rId3"/>
            </p:custDataLst>
          </p:nvPr>
        </p:nvSpPr>
        <p:spPr>
          <a:xfrm>
            <a:off x="2430651" y="5750505"/>
            <a:ext cx="1286794" cy="52086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58521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977BBD-2791-874C-B5B1-F0C93900D18E}"/>
              </a:ext>
            </a:extLst>
          </p:cNvPr>
          <p:cNvSpPr>
            <a:spLocks noGrp="1"/>
          </p:cNvSpPr>
          <p:nvPr>
            <p:ph type="sldNum" sz="quarter" idx="12"/>
          </p:nvPr>
        </p:nvSpPr>
        <p:spPr/>
        <p:txBody>
          <a:bodyPr/>
          <a:lstStyle/>
          <a:p>
            <a:fld id="{B3DC7CD3-E059-442A-912E-598EA0B387A3}" type="slidenum">
              <a:rPr lang="fr-FR" smtClean="0"/>
              <a:pPr/>
              <a:t>26</a:t>
            </a:fld>
            <a:endParaRPr lang="fr-FR" dirty="0"/>
          </a:p>
        </p:txBody>
      </p:sp>
      <p:sp>
        <p:nvSpPr>
          <p:cNvPr id="5" name="ZoneTexte 4">
            <a:extLst>
              <a:ext uri="{FF2B5EF4-FFF2-40B4-BE49-F238E27FC236}">
                <a16:creationId xmlns:a16="http://schemas.microsoft.com/office/drawing/2014/main" id="{B9F4882F-E9E7-EB48-9AFB-F1B32055E9E1}"/>
              </a:ext>
            </a:extLst>
          </p:cNvPr>
          <p:cNvSpPr txBox="1"/>
          <p:nvPr>
            <p:custDataLst>
              <p:tags r:id="rId1"/>
            </p:custDataLst>
          </p:nvPr>
        </p:nvSpPr>
        <p:spPr>
          <a:xfrm>
            <a:off x="696000" y="375444"/>
            <a:ext cx="10800000" cy="584775"/>
          </a:xfrm>
          <a:prstGeom prst="rect">
            <a:avLst/>
          </a:prstGeom>
          <a:noFill/>
        </p:spPr>
        <p:txBody>
          <a:bodyPr wrap="square" rtlCol="0">
            <a:spAutoFit/>
          </a:bodyPr>
          <a:lstStyle/>
          <a:p>
            <a:r>
              <a:rPr lang="en-US" sz="1600" dirty="0"/>
              <a:t>Select the trainee for whom you want to generate this documents. You can search directly his name and surname or you can search by organization. Don’t forget to click on the loop.   </a:t>
            </a:r>
          </a:p>
        </p:txBody>
      </p:sp>
      <p:pic>
        <p:nvPicPr>
          <p:cNvPr id="7" name="Image 6">
            <a:extLst>
              <a:ext uri="{FF2B5EF4-FFF2-40B4-BE49-F238E27FC236}">
                <a16:creationId xmlns:a16="http://schemas.microsoft.com/office/drawing/2014/main" id="{0898647B-B570-A54F-8D85-A4269F12A1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825" y="1149975"/>
            <a:ext cx="10420350" cy="5165259"/>
          </a:xfrm>
          <a:prstGeom prst="rect">
            <a:avLst/>
          </a:prstGeom>
        </p:spPr>
      </p:pic>
      <p:sp>
        <p:nvSpPr>
          <p:cNvPr id="8" name="Ellipse 7">
            <a:extLst>
              <a:ext uri="{FF2B5EF4-FFF2-40B4-BE49-F238E27FC236}">
                <a16:creationId xmlns:a16="http://schemas.microsoft.com/office/drawing/2014/main" id="{AB0A7F79-6888-D14E-85C8-4FB66387F001}"/>
              </a:ext>
            </a:extLst>
          </p:cNvPr>
          <p:cNvSpPr/>
          <p:nvPr>
            <p:custDataLst>
              <p:tags r:id="rId2"/>
            </p:custDataLst>
          </p:nvPr>
        </p:nvSpPr>
        <p:spPr>
          <a:xfrm>
            <a:off x="10058400" y="2999580"/>
            <a:ext cx="416560" cy="52086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C66C883D-B225-EE4D-8769-8E68298C98CB}"/>
              </a:ext>
            </a:extLst>
          </p:cNvPr>
          <p:cNvSpPr/>
          <p:nvPr>
            <p:custDataLst>
              <p:tags r:id="rId3"/>
            </p:custDataLst>
          </p:nvPr>
        </p:nvSpPr>
        <p:spPr>
          <a:xfrm>
            <a:off x="885824" y="2999580"/>
            <a:ext cx="9004935" cy="52086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8449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3977BBD-2791-874C-B5B1-F0C93900D18E}"/>
              </a:ext>
            </a:extLst>
          </p:cNvPr>
          <p:cNvSpPr>
            <a:spLocks noGrp="1"/>
          </p:cNvSpPr>
          <p:nvPr>
            <p:ph type="sldNum" sz="quarter" idx="12"/>
          </p:nvPr>
        </p:nvSpPr>
        <p:spPr/>
        <p:txBody>
          <a:bodyPr/>
          <a:lstStyle/>
          <a:p>
            <a:fld id="{B3DC7CD3-E059-442A-912E-598EA0B387A3}" type="slidenum">
              <a:rPr lang="fr-FR" smtClean="0"/>
              <a:pPr/>
              <a:t>27</a:t>
            </a:fld>
            <a:endParaRPr lang="fr-FR" dirty="0"/>
          </a:p>
        </p:txBody>
      </p:sp>
      <p:sp>
        <p:nvSpPr>
          <p:cNvPr id="5" name="ZoneTexte 4">
            <a:extLst>
              <a:ext uri="{FF2B5EF4-FFF2-40B4-BE49-F238E27FC236}">
                <a16:creationId xmlns:a16="http://schemas.microsoft.com/office/drawing/2014/main" id="{B9F4882F-E9E7-EB48-9AFB-F1B32055E9E1}"/>
              </a:ext>
            </a:extLst>
          </p:cNvPr>
          <p:cNvSpPr txBox="1"/>
          <p:nvPr>
            <p:custDataLst>
              <p:tags r:id="rId1"/>
            </p:custDataLst>
          </p:nvPr>
        </p:nvSpPr>
        <p:spPr>
          <a:xfrm>
            <a:off x="696000" y="375444"/>
            <a:ext cx="10800000" cy="584775"/>
          </a:xfrm>
          <a:prstGeom prst="rect">
            <a:avLst/>
          </a:prstGeom>
          <a:noFill/>
        </p:spPr>
        <p:txBody>
          <a:bodyPr wrap="square" rtlCol="0">
            <a:spAutoFit/>
          </a:bodyPr>
          <a:lstStyle/>
          <a:p>
            <a:r>
              <a:rPr lang="en-US" sz="1600" dirty="0"/>
              <a:t>1. Select the trainee for whom you want to generate this documents. You can search directly his name and surname or you can search by organization. Don’t forget to click on the loop and to click on the name of your trainee.   </a:t>
            </a:r>
          </a:p>
        </p:txBody>
      </p:sp>
      <p:pic>
        <p:nvPicPr>
          <p:cNvPr id="7" name="Image 6">
            <a:extLst>
              <a:ext uri="{FF2B5EF4-FFF2-40B4-BE49-F238E27FC236}">
                <a16:creationId xmlns:a16="http://schemas.microsoft.com/office/drawing/2014/main" id="{0898647B-B570-A54F-8D85-A4269F12A1F7}"/>
              </a:ext>
            </a:extLst>
          </p:cNvPr>
          <p:cNvPicPr>
            <a:picLocks noChangeAspect="1"/>
          </p:cNvPicPr>
          <p:nvPr/>
        </p:nvPicPr>
        <p:blipFill rotWithShape="1">
          <a:blip r:embed="rId7">
            <a:extLst>
              <a:ext uri="{28A0092B-C50C-407E-A947-70E740481C1C}">
                <a14:useLocalDpi xmlns:a14="http://schemas.microsoft.com/office/drawing/2010/main" val="0"/>
              </a:ext>
            </a:extLst>
          </a:blip>
          <a:srcRect b="52650"/>
          <a:stretch/>
        </p:blipFill>
        <p:spPr>
          <a:xfrm>
            <a:off x="885825" y="1149976"/>
            <a:ext cx="10420350" cy="2445756"/>
          </a:xfrm>
          <a:prstGeom prst="rect">
            <a:avLst/>
          </a:prstGeom>
        </p:spPr>
      </p:pic>
      <p:sp>
        <p:nvSpPr>
          <p:cNvPr id="8" name="Ellipse 7">
            <a:extLst>
              <a:ext uri="{FF2B5EF4-FFF2-40B4-BE49-F238E27FC236}">
                <a16:creationId xmlns:a16="http://schemas.microsoft.com/office/drawing/2014/main" id="{AB0A7F79-6888-D14E-85C8-4FB66387F001}"/>
              </a:ext>
            </a:extLst>
          </p:cNvPr>
          <p:cNvSpPr/>
          <p:nvPr>
            <p:custDataLst>
              <p:tags r:id="rId2"/>
            </p:custDataLst>
          </p:nvPr>
        </p:nvSpPr>
        <p:spPr>
          <a:xfrm>
            <a:off x="10058400" y="2999580"/>
            <a:ext cx="416560" cy="52086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C66C883D-B225-EE4D-8769-8E68298C98CB}"/>
              </a:ext>
            </a:extLst>
          </p:cNvPr>
          <p:cNvSpPr/>
          <p:nvPr>
            <p:custDataLst>
              <p:tags r:id="rId3"/>
            </p:custDataLst>
          </p:nvPr>
        </p:nvSpPr>
        <p:spPr>
          <a:xfrm>
            <a:off x="885824" y="2999580"/>
            <a:ext cx="9004935" cy="52086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C39D3620-C384-EE40-99AC-524C1DF506DF}"/>
              </a:ext>
            </a:extLst>
          </p:cNvPr>
          <p:cNvSpPr txBox="1"/>
          <p:nvPr>
            <p:custDataLst>
              <p:tags r:id="rId4"/>
            </p:custDataLst>
          </p:nvPr>
        </p:nvSpPr>
        <p:spPr>
          <a:xfrm>
            <a:off x="885824" y="3865404"/>
            <a:ext cx="10800000" cy="338554"/>
          </a:xfrm>
          <a:prstGeom prst="rect">
            <a:avLst/>
          </a:prstGeom>
          <a:noFill/>
        </p:spPr>
        <p:txBody>
          <a:bodyPr wrap="square" rtlCol="0">
            <a:spAutoFit/>
          </a:bodyPr>
          <a:lstStyle/>
          <a:p>
            <a:r>
              <a:rPr lang="en-US" sz="1600" dirty="0"/>
              <a:t>2. You will arrive on this page where you can directly generate a CV, by clicking on “Curriculum vitae” </a:t>
            </a:r>
          </a:p>
        </p:txBody>
      </p:sp>
      <p:pic>
        <p:nvPicPr>
          <p:cNvPr id="26" name="Image 25">
            <a:extLst>
              <a:ext uri="{FF2B5EF4-FFF2-40B4-BE49-F238E27FC236}">
                <a16:creationId xmlns:a16="http://schemas.microsoft.com/office/drawing/2014/main" id="{3B12A0B1-46EB-D345-8306-42EF987C4F5B}"/>
              </a:ext>
            </a:extLst>
          </p:cNvPr>
          <p:cNvPicPr>
            <a:picLocks noChangeAspect="1"/>
          </p:cNvPicPr>
          <p:nvPr/>
        </p:nvPicPr>
        <p:blipFill rotWithShape="1">
          <a:blip r:embed="rId8">
            <a:extLst>
              <a:ext uri="{28A0092B-C50C-407E-A947-70E740481C1C}">
                <a14:useLocalDpi xmlns:a14="http://schemas.microsoft.com/office/drawing/2010/main" val="0"/>
              </a:ext>
            </a:extLst>
          </a:blip>
          <a:srcRect b="42047"/>
          <a:stretch/>
        </p:blipFill>
        <p:spPr>
          <a:xfrm>
            <a:off x="696000" y="4219436"/>
            <a:ext cx="10800000" cy="2301215"/>
          </a:xfrm>
          <a:prstGeom prst="rect">
            <a:avLst/>
          </a:prstGeom>
        </p:spPr>
      </p:pic>
      <p:sp>
        <p:nvSpPr>
          <p:cNvPr id="27" name="Ellipse 26">
            <a:extLst>
              <a:ext uri="{FF2B5EF4-FFF2-40B4-BE49-F238E27FC236}">
                <a16:creationId xmlns:a16="http://schemas.microsoft.com/office/drawing/2014/main" id="{8397F31A-9A7D-624D-8309-BF460FE94D58}"/>
              </a:ext>
            </a:extLst>
          </p:cNvPr>
          <p:cNvSpPr/>
          <p:nvPr>
            <p:custDataLst>
              <p:tags r:id="rId5"/>
            </p:custDataLst>
          </p:nvPr>
        </p:nvSpPr>
        <p:spPr>
          <a:xfrm>
            <a:off x="9135704" y="4288492"/>
            <a:ext cx="2360296" cy="52086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94396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a:extLst>
              <a:ext uri="{FF2B5EF4-FFF2-40B4-BE49-F238E27FC236}">
                <a16:creationId xmlns:a16="http://schemas.microsoft.com/office/drawing/2014/main" id="{3B12A0B1-46EB-D345-8306-42EF987C4F5B}"/>
              </a:ext>
            </a:extLst>
          </p:cNvPr>
          <p:cNvPicPr>
            <a:picLocks noChangeAspect="1"/>
          </p:cNvPicPr>
          <p:nvPr/>
        </p:nvPicPr>
        <p:blipFill rotWithShape="1">
          <a:blip r:embed="rId6">
            <a:extLst>
              <a:ext uri="{28A0092B-C50C-407E-A947-70E740481C1C}">
                <a14:useLocalDpi xmlns:a14="http://schemas.microsoft.com/office/drawing/2010/main" val="0"/>
              </a:ext>
            </a:extLst>
          </a:blip>
          <a:srcRect b="42047"/>
          <a:stretch/>
        </p:blipFill>
        <p:spPr>
          <a:xfrm>
            <a:off x="909400" y="564922"/>
            <a:ext cx="10800000" cy="2301215"/>
          </a:xfrm>
          <a:prstGeom prst="rect">
            <a:avLst/>
          </a:prstGeom>
        </p:spPr>
      </p:pic>
      <p:sp>
        <p:nvSpPr>
          <p:cNvPr id="4" name="Espace réservé du numéro de diapositive 3">
            <a:extLst>
              <a:ext uri="{FF2B5EF4-FFF2-40B4-BE49-F238E27FC236}">
                <a16:creationId xmlns:a16="http://schemas.microsoft.com/office/drawing/2014/main" id="{B3977BBD-2791-874C-B5B1-F0C93900D18E}"/>
              </a:ext>
            </a:extLst>
          </p:cNvPr>
          <p:cNvSpPr>
            <a:spLocks noGrp="1"/>
          </p:cNvSpPr>
          <p:nvPr>
            <p:ph type="sldNum" sz="quarter" idx="12"/>
          </p:nvPr>
        </p:nvSpPr>
        <p:spPr/>
        <p:txBody>
          <a:bodyPr/>
          <a:lstStyle/>
          <a:p>
            <a:fld id="{B3DC7CD3-E059-442A-912E-598EA0B387A3}" type="slidenum">
              <a:rPr lang="fr-FR" smtClean="0"/>
              <a:pPr/>
              <a:t>28</a:t>
            </a:fld>
            <a:endParaRPr lang="fr-FR" dirty="0"/>
          </a:p>
        </p:txBody>
      </p:sp>
      <p:sp>
        <p:nvSpPr>
          <p:cNvPr id="5" name="ZoneTexte 4">
            <a:extLst>
              <a:ext uri="{FF2B5EF4-FFF2-40B4-BE49-F238E27FC236}">
                <a16:creationId xmlns:a16="http://schemas.microsoft.com/office/drawing/2014/main" id="{B9F4882F-E9E7-EB48-9AFB-F1B32055E9E1}"/>
              </a:ext>
            </a:extLst>
          </p:cNvPr>
          <p:cNvSpPr txBox="1"/>
          <p:nvPr>
            <p:custDataLst>
              <p:tags r:id="rId1"/>
            </p:custDataLst>
          </p:nvPr>
        </p:nvSpPr>
        <p:spPr>
          <a:xfrm>
            <a:off x="696000" y="177641"/>
            <a:ext cx="10800000" cy="338554"/>
          </a:xfrm>
          <a:prstGeom prst="rect">
            <a:avLst/>
          </a:prstGeom>
          <a:noFill/>
        </p:spPr>
        <p:txBody>
          <a:bodyPr wrap="square" rtlCol="0">
            <a:spAutoFit/>
          </a:bodyPr>
          <a:lstStyle/>
          <a:p>
            <a:r>
              <a:rPr lang="en-US" sz="1600" dirty="0"/>
              <a:t>If you want to generate a certificate or a soft skills passport, click on the tab “Soft skills” </a:t>
            </a:r>
          </a:p>
        </p:txBody>
      </p:sp>
      <p:sp>
        <p:nvSpPr>
          <p:cNvPr id="22" name="ZoneTexte 21">
            <a:extLst>
              <a:ext uri="{FF2B5EF4-FFF2-40B4-BE49-F238E27FC236}">
                <a16:creationId xmlns:a16="http://schemas.microsoft.com/office/drawing/2014/main" id="{C39D3620-C384-EE40-99AC-524C1DF506DF}"/>
              </a:ext>
            </a:extLst>
          </p:cNvPr>
          <p:cNvSpPr txBox="1"/>
          <p:nvPr>
            <p:custDataLst>
              <p:tags r:id="rId2"/>
            </p:custDataLst>
          </p:nvPr>
        </p:nvSpPr>
        <p:spPr>
          <a:xfrm>
            <a:off x="696000" y="2743500"/>
            <a:ext cx="10800000" cy="338554"/>
          </a:xfrm>
          <a:prstGeom prst="rect">
            <a:avLst/>
          </a:prstGeom>
          <a:noFill/>
        </p:spPr>
        <p:txBody>
          <a:bodyPr wrap="square" rtlCol="0">
            <a:spAutoFit/>
          </a:bodyPr>
          <a:lstStyle/>
          <a:p>
            <a:r>
              <a:rPr lang="en-US" sz="1600" dirty="0"/>
              <a:t>You will arrive on this page where you can generate the certificate and the passport </a:t>
            </a:r>
          </a:p>
        </p:txBody>
      </p:sp>
      <p:sp>
        <p:nvSpPr>
          <p:cNvPr id="27" name="Ellipse 26">
            <a:extLst>
              <a:ext uri="{FF2B5EF4-FFF2-40B4-BE49-F238E27FC236}">
                <a16:creationId xmlns:a16="http://schemas.microsoft.com/office/drawing/2014/main" id="{8397F31A-9A7D-624D-8309-BF460FE94D58}"/>
              </a:ext>
            </a:extLst>
          </p:cNvPr>
          <p:cNvSpPr/>
          <p:nvPr>
            <p:custDataLst>
              <p:tags r:id="rId3"/>
            </p:custDataLst>
          </p:nvPr>
        </p:nvSpPr>
        <p:spPr>
          <a:xfrm>
            <a:off x="6551612" y="1311005"/>
            <a:ext cx="2360296" cy="52086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3B674956-514A-1146-A861-A81C7E976E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8480" y="3082054"/>
            <a:ext cx="8686800" cy="3617658"/>
          </a:xfrm>
          <a:prstGeom prst="rect">
            <a:avLst/>
          </a:prstGeom>
        </p:spPr>
      </p:pic>
      <p:sp>
        <p:nvSpPr>
          <p:cNvPr id="12" name="Ellipse 11">
            <a:extLst>
              <a:ext uri="{FF2B5EF4-FFF2-40B4-BE49-F238E27FC236}">
                <a16:creationId xmlns:a16="http://schemas.microsoft.com/office/drawing/2014/main" id="{A9529628-BF0B-2D46-B766-F3E60B085014}"/>
              </a:ext>
            </a:extLst>
          </p:cNvPr>
          <p:cNvSpPr/>
          <p:nvPr>
            <p:custDataLst>
              <p:tags r:id="rId4"/>
            </p:custDataLst>
          </p:nvPr>
        </p:nvSpPr>
        <p:spPr>
          <a:xfrm>
            <a:off x="7224096" y="5109014"/>
            <a:ext cx="2834304" cy="52086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77391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14B82B-E419-427A-8A30-52482FDD5D9D}"/>
              </a:ext>
            </a:extLst>
          </p:cNvPr>
          <p:cNvSpPr>
            <a:spLocks noGrp="1"/>
          </p:cNvSpPr>
          <p:nvPr>
            <p:ph type="sldNum" sz="quarter" idx="12"/>
          </p:nvPr>
        </p:nvSpPr>
        <p:spPr/>
        <p:txBody>
          <a:bodyPr/>
          <a:lstStyle/>
          <a:p>
            <a:fld id="{B3DC7CD3-E059-442A-912E-598EA0B387A3}" type="slidenum">
              <a:rPr lang="fr-FR" smtClean="0"/>
              <a:pPr/>
              <a:t>29</a:t>
            </a:fld>
            <a:endParaRPr lang="fr-FR" dirty="0"/>
          </a:p>
        </p:txBody>
      </p:sp>
      <p:sp>
        <p:nvSpPr>
          <p:cNvPr id="6" name="ZoneTexte 5">
            <a:extLst>
              <a:ext uri="{FF2B5EF4-FFF2-40B4-BE49-F238E27FC236}">
                <a16:creationId xmlns:a16="http://schemas.microsoft.com/office/drawing/2014/main" id="{C4C39C0A-572A-49BA-BAB9-E14004C4E290}"/>
              </a:ext>
            </a:extLst>
          </p:cNvPr>
          <p:cNvSpPr txBox="1"/>
          <p:nvPr/>
        </p:nvSpPr>
        <p:spPr>
          <a:xfrm>
            <a:off x="852407" y="2485812"/>
            <a:ext cx="7005234" cy="1477328"/>
          </a:xfrm>
          <a:prstGeom prst="rect">
            <a:avLst/>
          </a:prstGeom>
          <a:noFill/>
        </p:spPr>
        <p:txBody>
          <a:bodyPr wrap="square">
            <a:spAutoFit/>
          </a:bodyPr>
          <a:lstStyle/>
          <a:p>
            <a:pPr marL="742950" lvl="1" indent="-285750">
              <a:buFont typeface="Arial" panose="020B0604020202020204" pitchFamily="34" charset="0"/>
              <a:buChar char="•"/>
            </a:pPr>
            <a:r>
              <a:rPr lang="en-US" dirty="0"/>
              <a:t>Access </a:t>
            </a:r>
            <a:r>
              <a:rPr lang="en-US" dirty="0" err="1"/>
              <a:t>Mobitrain</a:t>
            </a:r>
            <a:r>
              <a:rPr lang="en-US" dirty="0"/>
              <a:t> </a:t>
            </a:r>
          </a:p>
          <a:p>
            <a:pPr marL="742950" lvl="1" indent="-285750">
              <a:buFont typeface="Arial" panose="020B0604020202020204" pitchFamily="34" charset="0"/>
              <a:buChar char="•"/>
            </a:pPr>
            <a:r>
              <a:rPr lang="en-US" dirty="0"/>
              <a:t>Access the soft skills module </a:t>
            </a:r>
          </a:p>
          <a:p>
            <a:pPr marL="742950" lvl="1" indent="-285750">
              <a:buFont typeface="Arial" panose="020B0604020202020204" pitchFamily="34" charset="0"/>
              <a:buChar char="•"/>
            </a:pPr>
            <a:r>
              <a:rPr lang="en-US" dirty="0"/>
              <a:t>Keep a track of a training or a consolidation in a work situation</a:t>
            </a:r>
          </a:p>
          <a:p>
            <a:pPr marL="742950" lvl="1" indent="-285750">
              <a:buFont typeface="Arial" panose="020B0604020202020204" pitchFamily="34" charset="0"/>
              <a:buChar char="•"/>
            </a:pPr>
            <a:r>
              <a:rPr lang="en-US" dirty="0"/>
              <a:t>Generate a training certificate  </a:t>
            </a:r>
          </a:p>
          <a:p>
            <a:pPr marL="285750" indent="-285750">
              <a:buFont typeface="Arial" panose="020B0604020202020204" pitchFamily="34" charset="0"/>
              <a:buChar char="•"/>
            </a:pPr>
            <a:endParaRPr lang="en-US" dirty="0"/>
          </a:p>
        </p:txBody>
      </p:sp>
      <p:sp>
        <p:nvSpPr>
          <p:cNvPr id="9" name="ZoneTexte 8">
            <a:extLst>
              <a:ext uri="{FF2B5EF4-FFF2-40B4-BE49-F238E27FC236}">
                <a16:creationId xmlns:a16="http://schemas.microsoft.com/office/drawing/2014/main" id="{F886F124-15EA-744E-815B-1393E60193B3}"/>
              </a:ext>
            </a:extLst>
          </p:cNvPr>
          <p:cNvSpPr txBox="1"/>
          <p:nvPr/>
        </p:nvSpPr>
        <p:spPr>
          <a:xfrm>
            <a:off x="852407" y="1162373"/>
            <a:ext cx="10771322" cy="1323439"/>
          </a:xfrm>
          <a:prstGeom prst="rect">
            <a:avLst/>
          </a:prstGeom>
          <a:noFill/>
        </p:spPr>
        <p:txBody>
          <a:bodyPr wrap="square" rtlCol="0">
            <a:spAutoFit/>
          </a:bodyPr>
          <a:lstStyle/>
          <a:p>
            <a:r>
              <a:rPr lang="fr-FR" sz="2000" dirty="0"/>
              <a:t>On </a:t>
            </a:r>
            <a:r>
              <a:rPr lang="fr-FR" sz="2000" dirty="0" err="1"/>
              <a:t>Mobitrain</a:t>
            </a:r>
            <a:r>
              <a:rPr lang="fr-FR" sz="2000" dirty="0"/>
              <a:t>, </a:t>
            </a:r>
            <a:r>
              <a:rPr lang="fr-FR" sz="2000" dirty="0" err="1"/>
              <a:t>it</a:t>
            </a:r>
            <a:r>
              <a:rPr lang="fr-FR" sz="2000" dirty="0"/>
              <a:t> </a:t>
            </a:r>
            <a:r>
              <a:rPr lang="fr-FR" sz="2000" dirty="0" err="1"/>
              <a:t>is</a:t>
            </a:r>
            <a:r>
              <a:rPr lang="fr-FR" sz="2000" dirty="0"/>
              <a:t> possible to </a:t>
            </a:r>
            <a:r>
              <a:rPr lang="fr-FR" sz="2000" dirty="0" err="1"/>
              <a:t>keep</a:t>
            </a:r>
            <a:r>
              <a:rPr lang="fr-FR" sz="2000" dirty="0"/>
              <a:t> a </a:t>
            </a:r>
            <a:r>
              <a:rPr lang="fr-FR" sz="2000" dirty="0" err="1"/>
              <a:t>track</a:t>
            </a:r>
            <a:r>
              <a:rPr lang="fr-FR" sz="2000" dirty="0"/>
              <a:t> of all the training and consolidations </a:t>
            </a:r>
            <a:r>
              <a:rPr lang="fr-FR" sz="2000" dirty="0" err="1"/>
              <a:t>followed</a:t>
            </a:r>
            <a:r>
              <a:rPr lang="fr-FR" sz="2000" dirty="0"/>
              <a:t> by </a:t>
            </a:r>
            <a:r>
              <a:rPr lang="fr-FR" sz="2000" dirty="0" err="1"/>
              <a:t>each</a:t>
            </a:r>
            <a:r>
              <a:rPr lang="fr-FR" sz="2000" dirty="0"/>
              <a:t> </a:t>
            </a:r>
            <a:r>
              <a:rPr lang="fr-FR" sz="2000" dirty="0" err="1"/>
              <a:t>trainee</a:t>
            </a:r>
            <a:r>
              <a:rPr lang="fr-FR" sz="2000" dirty="0"/>
              <a:t>. It </a:t>
            </a:r>
            <a:r>
              <a:rPr lang="fr-FR" sz="2000" dirty="0" err="1"/>
              <a:t>is</a:t>
            </a:r>
            <a:r>
              <a:rPr lang="fr-FR" sz="2000" dirty="0"/>
              <a:t> </a:t>
            </a:r>
            <a:r>
              <a:rPr lang="fr-FR" sz="2000" dirty="0" err="1"/>
              <a:t>also</a:t>
            </a:r>
            <a:r>
              <a:rPr lang="fr-FR" sz="2000" dirty="0"/>
              <a:t> possible to </a:t>
            </a:r>
            <a:r>
              <a:rPr lang="fr-FR" sz="2000" dirty="0" err="1"/>
              <a:t>generate</a:t>
            </a:r>
            <a:r>
              <a:rPr lang="fr-FR" sz="2000" dirty="0"/>
              <a:t> training </a:t>
            </a:r>
            <a:r>
              <a:rPr lang="fr-FR" sz="2000" dirty="0" err="1"/>
              <a:t>certificates</a:t>
            </a:r>
            <a:r>
              <a:rPr lang="fr-FR" sz="2000" dirty="0"/>
              <a:t>. </a:t>
            </a:r>
          </a:p>
          <a:p>
            <a:endParaRPr lang="fr-FR" sz="2000" dirty="0"/>
          </a:p>
          <a:p>
            <a:r>
              <a:rPr lang="fr-FR" sz="2000" dirty="0"/>
              <a:t>On the </a:t>
            </a:r>
            <a:r>
              <a:rPr lang="fr-FR" sz="2000" dirty="0" err="1"/>
              <a:t>followed</a:t>
            </a:r>
            <a:r>
              <a:rPr lang="fr-FR" sz="2000" dirty="0"/>
              <a:t> pages </a:t>
            </a:r>
            <a:r>
              <a:rPr lang="fr-FR" sz="2000" dirty="0" err="1"/>
              <a:t>you</a:t>
            </a:r>
            <a:r>
              <a:rPr lang="fr-FR" sz="2000" dirty="0"/>
              <a:t> </a:t>
            </a:r>
            <a:r>
              <a:rPr lang="fr-FR" sz="2000" dirty="0" err="1"/>
              <a:t>will</a:t>
            </a:r>
            <a:r>
              <a:rPr lang="fr-FR" sz="2000" dirty="0"/>
              <a:t> </a:t>
            </a:r>
            <a:r>
              <a:rPr lang="fr-FR" sz="2000" dirty="0" err="1"/>
              <a:t>learn</a:t>
            </a:r>
            <a:r>
              <a:rPr lang="fr-FR" sz="2000" dirty="0"/>
              <a:t> how to : </a:t>
            </a:r>
          </a:p>
        </p:txBody>
      </p:sp>
      <p:pic>
        <p:nvPicPr>
          <p:cNvPr id="3" name="Image 2">
            <a:extLst>
              <a:ext uri="{FF2B5EF4-FFF2-40B4-BE49-F238E27FC236}">
                <a16:creationId xmlns:a16="http://schemas.microsoft.com/office/drawing/2014/main" id="{C2A25206-5DF5-CF4B-8D0A-916F378CE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113" y="245468"/>
            <a:ext cx="2481774" cy="882576"/>
          </a:xfrm>
          <a:prstGeom prst="rect">
            <a:avLst/>
          </a:prstGeom>
        </p:spPr>
      </p:pic>
    </p:spTree>
    <p:extLst>
      <p:ext uri="{BB962C8B-B14F-4D97-AF65-F5344CB8AC3E}">
        <p14:creationId xmlns:p14="http://schemas.microsoft.com/office/powerpoint/2010/main" val="199321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8BF790-EF2A-9540-B0E2-87EF1B15392D}"/>
              </a:ext>
            </a:extLst>
          </p:cNvPr>
          <p:cNvSpPr>
            <a:spLocks noGrp="1"/>
          </p:cNvSpPr>
          <p:nvPr>
            <p:ph type="title"/>
          </p:nvPr>
        </p:nvSpPr>
        <p:spPr>
          <a:xfrm>
            <a:off x="838200" y="-101328"/>
            <a:ext cx="10515600" cy="1325563"/>
          </a:xfrm>
        </p:spPr>
        <p:txBody>
          <a:bodyPr>
            <a:normAutofit/>
          </a:bodyPr>
          <a:lstStyle/>
          <a:p>
            <a:pPr algn="ctr"/>
            <a:r>
              <a:rPr lang="fr-FR" sz="2800" dirty="0"/>
              <a:t>The </a:t>
            </a:r>
            <a:r>
              <a:rPr lang="fr-FR" sz="2800" dirty="0" err="1"/>
              <a:t>platform</a:t>
            </a:r>
            <a:r>
              <a:rPr lang="fr-FR" sz="2800" dirty="0"/>
              <a:t> </a:t>
            </a:r>
            <a:r>
              <a:rPr lang="fr-FR" sz="2800" dirty="0" err="1"/>
              <a:t>is</a:t>
            </a:r>
            <a:r>
              <a:rPr lang="fr-FR" sz="2800" dirty="0"/>
              <a:t> </a:t>
            </a:r>
            <a:r>
              <a:rPr lang="fr-FR" sz="2800" dirty="0" err="1"/>
              <a:t>divided</a:t>
            </a:r>
            <a:r>
              <a:rPr lang="fr-FR" sz="2800" dirty="0"/>
              <a:t> </a:t>
            </a:r>
            <a:r>
              <a:rPr lang="fr-FR" sz="2800" dirty="0" err="1"/>
              <a:t>into</a:t>
            </a:r>
            <a:r>
              <a:rPr lang="fr-FR" sz="2800" dirty="0"/>
              <a:t> 3 parts </a:t>
            </a:r>
          </a:p>
        </p:txBody>
      </p:sp>
      <p:sp>
        <p:nvSpPr>
          <p:cNvPr id="3" name="Espace réservé du contenu 2">
            <a:extLst>
              <a:ext uri="{FF2B5EF4-FFF2-40B4-BE49-F238E27FC236}">
                <a16:creationId xmlns:a16="http://schemas.microsoft.com/office/drawing/2014/main" id="{C39AC255-6B12-604E-A44A-5109CB4E88C1}"/>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37AE76CD-7767-054F-AA7A-C6C8552B45CF}"/>
              </a:ext>
            </a:extLst>
          </p:cNvPr>
          <p:cNvSpPr>
            <a:spLocks noGrp="1"/>
          </p:cNvSpPr>
          <p:nvPr>
            <p:ph type="sldNum" sz="quarter" idx="12"/>
          </p:nvPr>
        </p:nvSpPr>
        <p:spPr/>
        <p:txBody>
          <a:bodyPr/>
          <a:lstStyle/>
          <a:p>
            <a:fld id="{B3DC7CD3-E059-442A-912E-598EA0B387A3}" type="slidenum">
              <a:rPr lang="fr-FR" smtClean="0"/>
              <a:pPr/>
              <a:t>3</a:t>
            </a:fld>
            <a:endParaRPr lang="fr-FR" dirty="0"/>
          </a:p>
        </p:txBody>
      </p:sp>
      <p:pic>
        <p:nvPicPr>
          <p:cNvPr id="5" name="Image 4">
            <a:extLst>
              <a:ext uri="{FF2B5EF4-FFF2-40B4-BE49-F238E27FC236}">
                <a16:creationId xmlns:a16="http://schemas.microsoft.com/office/drawing/2014/main" id="{7EC386D8-65DF-BF40-BB72-125CE050C1EB}"/>
              </a:ext>
            </a:extLst>
          </p:cNvPr>
          <p:cNvPicPr>
            <a:picLocks noChangeAspect="1"/>
          </p:cNvPicPr>
          <p:nvPr/>
        </p:nvPicPr>
        <p:blipFill rotWithShape="1">
          <a:blip r:embed="rId3"/>
          <a:srcRect t="8296" b="5066"/>
          <a:stretch/>
        </p:blipFill>
        <p:spPr>
          <a:xfrm>
            <a:off x="696000" y="1051992"/>
            <a:ext cx="10800000" cy="5263242"/>
          </a:xfrm>
          <a:prstGeom prst="rect">
            <a:avLst/>
          </a:prstGeom>
        </p:spPr>
      </p:pic>
    </p:spTree>
    <p:extLst>
      <p:ext uri="{BB962C8B-B14F-4D97-AF65-F5344CB8AC3E}">
        <p14:creationId xmlns:p14="http://schemas.microsoft.com/office/powerpoint/2010/main" val="3638175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14B82B-E419-427A-8A30-52482FDD5D9D}"/>
              </a:ext>
            </a:extLst>
          </p:cNvPr>
          <p:cNvSpPr>
            <a:spLocks noGrp="1"/>
          </p:cNvSpPr>
          <p:nvPr>
            <p:ph type="sldNum" sz="quarter" idx="12"/>
          </p:nvPr>
        </p:nvSpPr>
        <p:spPr/>
        <p:txBody>
          <a:bodyPr/>
          <a:lstStyle/>
          <a:p>
            <a:fld id="{B3DC7CD3-E059-442A-912E-598EA0B387A3}" type="slidenum">
              <a:rPr lang="fr-FR" smtClean="0"/>
              <a:pPr/>
              <a:t>30</a:t>
            </a:fld>
            <a:endParaRPr lang="fr-FR" dirty="0"/>
          </a:p>
        </p:txBody>
      </p:sp>
      <p:pic>
        <p:nvPicPr>
          <p:cNvPr id="7" name="Image 6">
            <a:extLst>
              <a:ext uri="{FF2B5EF4-FFF2-40B4-BE49-F238E27FC236}">
                <a16:creationId xmlns:a16="http://schemas.microsoft.com/office/drawing/2014/main" id="{565626CE-29D8-0B45-A16D-5B6A351F7A17}"/>
              </a:ext>
            </a:extLst>
          </p:cNvPr>
          <p:cNvPicPr>
            <a:picLocks noChangeAspect="1"/>
          </p:cNvPicPr>
          <p:nvPr/>
        </p:nvPicPr>
        <p:blipFill rotWithShape="1">
          <a:blip r:embed="rId3"/>
          <a:srcRect t="8296" b="5066"/>
          <a:stretch/>
        </p:blipFill>
        <p:spPr>
          <a:xfrm>
            <a:off x="605051" y="1533798"/>
            <a:ext cx="10800000" cy="5263242"/>
          </a:xfrm>
          <a:prstGeom prst="rect">
            <a:avLst/>
          </a:prstGeom>
        </p:spPr>
      </p:pic>
      <p:sp>
        <p:nvSpPr>
          <p:cNvPr id="8" name="ZoneTexte 7">
            <a:extLst>
              <a:ext uri="{FF2B5EF4-FFF2-40B4-BE49-F238E27FC236}">
                <a16:creationId xmlns:a16="http://schemas.microsoft.com/office/drawing/2014/main" id="{C73291B7-EC2A-A741-82CD-C25C4FDE8D47}"/>
              </a:ext>
            </a:extLst>
          </p:cNvPr>
          <p:cNvSpPr txBox="1"/>
          <p:nvPr/>
        </p:nvSpPr>
        <p:spPr>
          <a:xfrm>
            <a:off x="605051" y="987194"/>
            <a:ext cx="6094206" cy="369332"/>
          </a:xfrm>
          <a:prstGeom prst="rect">
            <a:avLst/>
          </a:prstGeom>
          <a:noFill/>
        </p:spPr>
        <p:txBody>
          <a:bodyPr wrap="square">
            <a:spAutoFit/>
          </a:bodyPr>
          <a:lstStyle/>
          <a:p>
            <a:r>
              <a:rPr lang="en-US" dirty="0"/>
              <a:t>After you have registered,  click on ACCESS TO MOBITRAIN </a:t>
            </a:r>
          </a:p>
        </p:txBody>
      </p:sp>
      <p:sp>
        <p:nvSpPr>
          <p:cNvPr id="10" name="Titre 8">
            <a:extLst>
              <a:ext uri="{FF2B5EF4-FFF2-40B4-BE49-F238E27FC236}">
                <a16:creationId xmlns:a16="http://schemas.microsoft.com/office/drawing/2014/main" id="{D76D0176-6AB0-4147-ABF9-3D97DEF7A646}"/>
              </a:ext>
            </a:extLst>
          </p:cNvPr>
          <p:cNvSpPr>
            <a:spLocks noGrp="1"/>
          </p:cNvSpPr>
          <p:nvPr>
            <p:ph type="title"/>
          </p:nvPr>
        </p:nvSpPr>
        <p:spPr>
          <a:xfrm>
            <a:off x="605051" y="396240"/>
            <a:ext cx="10515600" cy="495689"/>
          </a:xfrm>
          <a:solidFill>
            <a:srgbClr val="E99300"/>
          </a:solidFill>
          <a:ln>
            <a:solidFill>
              <a:srgbClr val="E99300"/>
            </a:solidFill>
          </a:ln>
        </p:spPr>
        <p:txBody>
          <a:bodyPr>
            <a:normAutofit/>
          </a:bodyPr>
          <a:lstStyle/>
          <a:p>
            <a:pPr algn="ctr" rtl="0" eaLnBrk="1" latinLnBrk="0" hangingPunct="1"/>
            <a:r>
              <a:rPr lang="en-US" sz="2000" b="1" kern="1200" dirty="0">
                <a:solidFill>
                  <a:srgbClr val="FFFFFF"/>
                </a:solidFill>
                <a:effectLst/>
                <a:latin typeface="Calibri" panose="020F0502020204030204" pitchFamily="34" charset="0"/>
                <a:ea typeface="+mn-ea"/>
                <a:cs typeface="+mn-cs"/>
              </a:rPr>
              <a:t>ACCESS MOBITRAIN</a:t>
            </a:r>
            <a:endParaRPr lang="fr-FR" sz="5400" dirty="0">
              <a:effectLst/>
            </a:endParaRPr>
          </a:p>
        </p:txBody>
      </p:sp>
      <p:sp>
        <p:nvSpPr>
          <p:cNvPr id="11" name="Ellipse 10">
            <a:extLst>
              <a:ext uri="{FF2B5EF4-FFF2-40B4-BE49-F238E27FC236}">
                <a16:creationId xmlns:a16="http://schemas.microsoft.com/office/drawing/2014/main" id="{06785BC1-618B-1F41-ACAF-A60DB8BC541D}"/>
              </a:ext>
            </a:extLst>
          </p:cNvPr>
          <p:cNvSpPr/>
          <p:nvPr>
            <p:custDataLst>
              <p:tags r:id="rId1"/>
            </p:custDataLst>
          </p:nvPr>
        </p:nvSpPr>
        <p:spPr>
          <a:xfrm>
            <a:off x="7513320" y="3507399"/>
            <a:ext cx="2179320" cy="52086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13063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14B82B-E419-427A-8A30-52482FDD5D9D}"/>
              </a:ext>
            </a:extLst>
          </p:cNvPr>
          <p:cNvSpPr>
            <a:spLocks noGrp="1"/>
          </p:cNvSpPr>
          <p:nvPr>
            <p:ph type="sldNum" sz="quarter" idx="12"/>
          </p:nvPr>
        </p:nvSpPr>
        <p:spPr/>
        <p:txBody>
          <a:bodyPr/>
          <a:lstStyle/>
          <a:p>
            <a:fld id="{B3DC7CD3-E059-442A-912E-598EA0B387A3}" type="slidenum">
              <a:rPr lang="fr-FR" smtClean="0"/>
              <a:pPr/>
              <a:t>31</a:t>
            </a:fld>
            <a:endParaRPr lang="fr-FR" dirty="0"/>
          </a:p>
        </p:txBody>
      </p:sp>
      <p:sp>
        <p:nvSpPr>
          <p:cNvPr id="10" name="Titre 8">
            <a:extLst>
              <a:ext uri="{FF2B5EF4-FFF2-40B4-BE49-F238E27FC236}">
                <a16:creationId xmlns:a16="http://schemas.microsoft.com/office/drawing/2014/main" id="{D76D0176-6AB0-4147-ABF9-3D97DEF7A646}"/>
              </a:ext>
            </a:extLst>
          </p:cNvPr>
          <p:cNvSpPr>
            <a:spLocks noGrp="1"/>
          </p:cNvSpPr>
          <p:nvPr>
            <p:ph type="title"/>
          </p:nvPr>
        </p:nvSpPr>
        <p:spPr>
          <a:xfrm>
            <a:off x="605051" y="396240"/>
            <a:ext cx="10515600" cy="495689"/>
          </a:xfrm>
          <a:solidFill>
            <a:srgbClr val="E99300"/>
          </a:solidFill>
          <a:ln>
            <a:solidFill>
              <a:srgbClr val="E99300"/>
            </a:solidFill>
          </a:ln>
        </p:spPr>
        <p:txBody>
          <a:bodyPr>
            <a:normAutofit/>
          </a:bodyPr>
          <a:lstStyle/>
          <a:p>
            <a:pPr algn="ctr" rtl="0" eaLnBrk="1" latinLnBrk="0" hangingPunct="1"/>
            <a:r>
              <a:rPr lang="en-US" sz="2000" b="1" kern="1200" dirty="0">
                <a:solidFill>
                  <a:srgbClr val="FFFFFF"/>
                </a:solidFill>
                <a:effectLst/>
                <a:latin typeface="Calibri" panose="020F0502020204030204" pitchFamily="34" charset="0"/>
                <a:ea typeface="+mn-ea"/>
                <a:cs typeface="+mn-cs"/>
              </a:rPr>
              <a:t>ACCESS THE SOFT SKILLS MODULE</a:t>
            </a:r>
            <a:endParaRPr lang="fr-FR" sz="5400" dirty="0">
              <a:effectLst/>
            </a:endParaRPr>
          </a:p>
        </p:txBody>
      </p:sp>
      <p:pic>
        <p:nvPicPr>
          <p:cNvPr id="3" name="Image 2">
            <a:extLst>
              <a:ext uri="{FF2B5EF4-FFF2-40B4-BE49-F238E27FC236}">
                <a16:creationId xmlns:a16="http://schemas.microsoft.com/office/drawing/2014/main" id="{04FA090C-F90C-C347-9DC6-BD4E021276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 y="1630029"/>
            <a:ext cx="10805160" cy="5050330"/>
          </a:xfrm>
          <a:prstGeom prst="rect">
            <a:avLst/>
          </a:prstGeom>
        </p:spPr>
      </p:pic>
      <p:sp>
        <p:nvSpPr>
          <p:cNvPr id="9" name="ZoneTexte 8">
            <a:extLst>
              <a:ext uri="{FF2B5EF4-FFF2-40B4-BE49-F238E27FC236}">
                <a16:creationId xmlns:a16="http://schemas.microsoft.com/office/drawing/2014/main" id="{76B588AD-0613-6542-AF47-3E4C09906D8D}"/>
              </a:ext>
            </a:extLst>
          </p:cNvPr>
          <p:cNvSpPr txBox="1"/>
          <p:nvPr>
            <p:custDataLst>
              <p:tags r:id="rId1"/>
            </p:custDataLst>
          </p:nvPr>
        </p:nvSpPr>
        <p:spPr>
          <a:xfrm>
            <a:off x="605051" y="1101604"/>
            <a:ext cx="10800000" cy="338554"/>
          </a:xfrm>
          <a:prstGeom prst="rect">
            <a:avLst/>
          </a:prstGeom>
          <a:noFill/>
        </p:spPr>
        <p:txBody>
          <a:bodyPr wrap="square" rtlCol="0">
            <a:spAutoFit/>
          </a:bodyPr>
          <a:lstStyle/>
          <a:p>
            <a:r>
              <a:rPr lang="en-US" sz="1600" dirty="0"/>
              <a:t>To visualize the soft skills module, </a:t>
            </a:r>
            <a:r>
              <a:rPr lang="fr-FR" sz="1600" dirty="0"/>
              <a:t>click </a:t>
            </a:r>
            <a:r>
              <a:rPr lang="en-US" sz="1600" dirty="0"/>
              <a:t>on the Soft skills training tab in the left menu</a:t>
            </a:r>
            <a:endParaRPr lang="fr-FR" sz="1600" dirty="0"/>
          </a:p>
        </p:txBody>
      </p:sp>
      <p:sp>
        <p:nvSpPr>
          <p:cNvPr id="12" name="Ellipse 11">
            <a:extLst>
              <a:ext uri="{FF2B5EF4-FFF2-40B4-BE49-F238E27FC236}">
                <a16:creationId xmlns:a16="http://schemas.microsoft.com/office/drawing/2014/main" id="{2677F897-D2FE-544A-8B14-D13620FC169F}"/>
              </a:ext>
            </a:extLst>
          </p:cNvPr>
          <p:cNvSpPr/>
          <p:nvPr>
            <p:custDataLst>
              <p:tags r:id="rId2"/>
            </p:custDataLst>
          </p:nvPr>
        </p:nvSpPr>
        <p:spPr>
          <a:xfrm>
            <a:off x="574571" y="5633126"/>
            <a:ext cx="1955269" cy="52086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7BBB4606-B716-A348-8C32-88663A0D4AAE}"/>
              </a:ext>
            </a:extLst>
          </p:cNvPr>
          <p:cNvSpPr txBox="1"/>
          <p:nvPr/>
        </p:nvSpPr>
        <p:spPr>
          <a:xfrm>
            <a:off x="7239000" y="4724400"/>
            <a:ext cx="1097280" cy="261610"/>
          </a:xfrm>
          <a:prstGeom prst="rect">
            <a:avLst/>
          </a:prstGeom>
          <a:solidFill>
            <a:schemeClr val="bg1"/>
          </a:solidFill>
        </p:spPr>
        <p:txBody>
          <a:bodyPr wrap="square" rtlCol="0">
            <a:spAutoFit/>
          </a:bodyPr>
          <a:lstStyle/>
          <a:p>
            <a:pPr algn="ctr"/>
            <a:r>
              <a:rPr lang="fr-FR" sz="1100" dirty="0"/>
              <a:t>XX</a:t>
            </a:r>
          </a:p>
        </p:txBody>
      </p:sp>
      <p:sp>
        <p:nvSpPr>
          <p:cNvPr id="13" name="ZoneTexte 12">
            <a:extLst>
              <a:ext uri="{FF2B5EF4-FFF2-40B4-BE49-F238E27FC236}">
                <a16:creationId xmlns:a16="http://schemas.microsoft.com/office/drawing/2014/main" id="{BFD90CF2-2C3B-BE4C-87C3-088A1E9D717D}"/>
              </a:ext>
            </a:extLst>
          </p:cNvPr>
          <p:cNvSpPr txBox="1"/>
          <p:nvPr/>
        </p:nvSpPr>
        <p:spPr>
          <a:xfrm>
            <a:off x="7239000" y="5371516"/>
            <a:ext cx="1097280" cy="261610"/>
          </a:xfrm>
          <a:prstGeom prst="rect">
            <a:avLst/>
          </a:prstGeom>
          <a:solidFill>
            <a:schemeClr val="bg1"/>
          </a:solidFill>
        </p:spPr>
        <p:txBody>
          <a:bodyPr wrap="square" rtlCol="0">
            <a:spAutoFit/>
          </a:bodyPr>
          <a:lstStyle/>
          <a:p>
            <a:pPr algn="ctr"/>
            <a:r>
              <a:rPr lang="fr-FR" sz="1100" dirty="0"/>
              <a:t>XX</a:t>
            </a:r>
          </a:p>
        </p:txBody>
      </p:sp>
      <p:sp>
        <p:nvSpPr>
          <p:cNvPr id="14" name="ZoneTexte 13">
            <a:extLst>
              <a:ext uri="{FF2B5EF4-FFF2-40B4-BE49-F238E27FC236}">
                <a16:creationId xmlns:a16="http://schemas.microsoft.com/office/drawing/2014/main" id="{A8A8EE90-251A-D84F-BC78-36794EEBDA11}"/>
              </a:ext>
            </a:extLst>
          </p:cNvPr>
          <p:cNvSpPr txBox="1"/>
          <p:nvPr/>
        </p:nvSpPr>
        <p:spPr>
          <a:xfrm>
            <a:off x="7239000" y="5903452"/>
            <a:ext cx="1097280" cy="261610"/>
          </a:xfrm>
          <a:prstGeom prst="rect">
            <a:avLst/>
          </a:prstGeom>
          <a:solidFill>
            <a:schemeClr val="bg1"/>
          </a:solidFill>
        </p:spPr>
        <p:txBody>
          <a:bodyPr wrap="square" rtlCol="0">
            <a:spAutoFit/>
          </a:bodyPr>
          <a:lstStyle/>
          <a:p>
            <a:pPr algn="ctr"/>
            <a:r>
              <a:rPr lang="fr-FR" sz="1100" dirty="0"/>
              <a:t>XX</a:t>
            </a:r>
          </a:p>
        </p:txBody>
      </p:sp>
    </p:spTree>
    <p:extLst>
      <p:ext uri="{BB962C8B-B14F-4D97-AF65-F5344CB8AC3E}">
        <p14:creationId xmlns:p14="http://schemas.microsoft.com/office/powerpoint/2010/main" val="3580956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14B82B-E419-427A-8A30-52482FDD5D9D}"/>
              </a:ext>
            </a:extLst>
          </p:cNvPr>
          <p:cNvSpPr>
            <a:spLocks noGrp="1"/>
          </p:cNvSpPr>
          <p:nvPr>
            <p:ph type="sldNum" sz="quarter" idx="12"/>
          </p:nvPr>
        </p:nvSpPr>
        <p:spPr/>
        <p:txBody>
          <a:bodyPr/>
          <a:lstStyle/>
          <a:p>
            <a:fld id="{B3DC7CD3-E059-442A-912E-598EA0B387A3}" type="slidenum">
              <a:rPr lang="fr-FR" smtClean="0"/>
              <a:pPr/>
              <a:t>32</a:t>
            </a:fld>
            <a:endParaRPr lang="fr-FR" dirty="0"/>
          </a:p>
        </p:txBody>
      </p:sp>
      <p:sp>
        <p:nvSpPr>
          <p:cNvPr id="10" name="Titre 8">
            <a:extLst>
              <a:ext uri="{FF2B5EF4-FFF2-40B4-BE49-F238E27FC236}">
                <a16:creationId xmlns:a16="http://schemas.microsoft.com/office/drawing/2014/main" id="{D76D0176-6AB0-4147-ABF9-3D97DEF7A646}"/>
              </a:ext>
            </a:extLst>
          </p:cNvPr>
          <p:cNvSpPr>
            <a:spLocks noGrp="1"/>
          </p:cNvSpPr>
          <p:nvPr>
            <p:ph type="title"/>
          </p:nvPr>
        </p:nvSpPr>
        <p:spPr>
          <a:xfrm>
            <a:off x="605051" y="396240"/>
            <a:ext cx="10515600" cy="495689"/>
          </a:xfrm>
          <a:solidFill>
            <a:srgbClr val="E99300"/>
          </a:solidFill>
          <a:ln>
            <a:solidFill>
              <a:srgbClr val="E99300"/>
            </a:solidFill>
          </a:ln>
        </p:spPr>
        <p:txBody>
          <a:bodyPr>
            <a:normAutofit/>
          </a:bodyPr>
          <a:lstStyle/>
          <a:p>
            <a:pPr algn="ctr" rtl="0" eaLnBrk="1" latinLnBrk="0" hangingPunct="1"/>
            <a:r>
              <a:rPr lang="en-US" sz="2000" b="1" kern="1200" dirty="0">
                <a:solidFill>
                  <a:srgbClr val="FFFFFF"/>
                </a:solidFill>
                <a:effectLst/>
                <a:latin typeface="Calibri" panose="020F0502020204030204" pitchFamily="34" charset="0"/>
                <a:ea typeface="+mn-ea"/>
                <a:cs typeface="+mn-cs"/>
              </a:rPr>
              <a:t>KEEP A TRACK OF A TRAINING OR A CONSOLIDATION</a:t>
            </a:r>
            <a:endParaRPr lang="fr-FR" sz="5400" dirty="0">
              <a:effectLst/>
            </a:endParaRPr>
          </a:p>
        </p:txBody>
      </p:sp>
      <p:sp>
        <p:nvSpPr>
          <p:cNvPr id="9" name="ZoneTexte 8">
            <a:extLst>
              <a:ext uri="{FF2B5EF4-FFF2-40B4-BE49-F238E27FC236}">
                <a16:creationId xmlns:a16="http://schemas.microsoft.com/office/drawing/2014/main" id="{76B588AD-0613-6542-AF47-3E4C09906D8D}"/>
              </a:ext>
            </a:extLst>
          </p:cNvPr>
          <p:cNvSpPr txBox="1"/>
          <p:nvPr>
            <p:custDataLst>
              <p:tags r:id="rId1"/>
            </p:custDataLst>
          </p:nvPr>
        </p:nvSpPr>
        <p:spPr>
          <a:xfrm>
            <a:off x="605051" y="1101604"/>
            <a:ext cx="10800000" cy="338554"/>
          </a:xfrm>
          <a:prstGeom prst="rect">
            <a:avLst/>
          </a:prstGeom>
          <a:noFill/>
        </p:spPr>
        <p:txBody>
          <a:bodyPr wrap="square" rtlCol="0">
            <a:spAutoFit/>
          </a:bodyPr>
          <a:lstStyle/>
          <a:p>
            <a:r>
              <a:rPr lang="fr-FR" sz="1600" dirty="0"/>
              <a:t>In </a:t>
            </a:r>
            <a:r>
              <a:rPr lang="fr-FR" sz="1600" dirty="0" err="1"/>
              <a:t>order</a:t>
            </a:r>
            <a:r>
              <a:rPr lang="fr-FR" sz="1600" dirty="0"/>
              <a:t> to </a:t>
            </a:r>
            <a:r>
              <a:rPr lang="fr-FR" sz="1600" dirty="0" err="1"/>
              <a:t>keep</a:t>
            </a:r>
            <a:r>
              <a:rPr lang="fr-FR" sz="1600" dirty="0"/>
              <a:t> a </a:t>
            </a:r>
            <a:r>
              <a:rPr lang="fr-FR" sz="1600" dirty="0" err="1"/>
              <a:t>track</a:t>
            </a:r>
            <a:r>
              <a:rPr lang="fr-FR" sz="1600" dirty="0"/>
              <a:t> of a training (in </a:t>
            </a:r>
            <a:r>
              <a:rPr lang="fr-FR" sz="1600" dirty="0" err="1"/>
              <a:t>classroom</a:t>
            </a:r>
            <a:r>
              <a:rPr lang="fr-FR" sz="1600" dirty="0"/>
              <a:t> or online) or of a consolidation in a </a:t>
            </a:r>
            <a:r>
              <a:rPr lang="fr-FR" sz="1600" dirty="0" err="1"/>
              <a:t>work</a:t>
            </a:r>
            <a:r>
              <a:rPr lang="fr-FR" sz="1600" dirty="0"/>
              <a:t> situation, </a:t>
            </a:r>
            <a:r>
              <a:rPr lang="fr-FR" sz="1600" dirty="0" err="1"/>
              <a:t>please</a:t>
            </a:r>
            <a:r>
              <a:rPr lang="fr-FR" sz="1600" dirty="0"/>
              <a:t> click on « ADD » </a:t>
            </a:r>
          </a:p>
        </p:txBody>
      </p:sp>
      <p:pic>
        <p:nvPicPr>
          <p:cNvPr id="7" name="Image 6">
            <a:extLst>
              <a:ext uri="{FF2B5EF4-FFF2-40B4-BE49-F238E27FC236}">
                <a16:creationId xmlns:a16="http://schemas.microsoft.com/office/drawing/2014/main" id="{6D0E8A1D-504E-724A-BD56-875FB3B98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420" y="1630029"/>
            <a:ext cx="10805160" cy="5050330"/>
          </a:xfrm>
          <a:prstGeom prst="rect">
            <a:avLst/>
          </a:prstGeom>
        </p:spPr>
      </p:pic>
      <p:sp>
        <p:nvSpPr>
          <p:cNvPr id="12" name="Ellipse 11">
            <a:extLst>
              <a:ext uri="{FF2B5EF4-FFF2-40B4-BE49-F238E27FC236}">
                <a16:creationId xmlns:a16="http://schemas.microsoft.com/office/drawing/2014/main" id="{2677F897-D2FE-544A-8B14-D13620FC169F}"/>
              </a:ext>
            </a:extLst>
          </p:cNvPr>
          <p:cNvSpPr/>
          <p:nvPr>
            <p:custDataLst>
              <p:tags r:id="rId2"/>
            </p:custDataLst>
          </p:nvPr>
        </p:nvSpPr>
        <p:spPr>
          <a:xfrm>
            <a:off x="10469880" y="3168570"/>
            <a:ext cx="1028700" cy="52086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A302DF2B-23AD-CB42-BA16-EC119B7A73E1}"/>
              </a:ext>
            </a:extLst>
          </p:cNvPr>
          <p:cNvSpPr txBox="1"/>
          <p:nvPr/>
        </p:nvSpPr>
        <p:spPr>
          <a:xfrm>
            <a:off x="7239000" y="4724400"/>
            <a:ext cx="1097280" cy="261610"/>
          </a:xfrm>
          <a:prstGeom prst="rect">
            <a:avLst/>
          </a:prstGeom>
          <a:solidFill>
            <a:schemeClr val="bg1"/>
          </a:solidFill>
        </p:spPr>
        <p:txBody>
          <a:bodyPr wrap="square" rtlCol="0">
            <a:spAutoFit/>
          </a:bodyPr>
          <a:lstStyle/>
          <a:p>
            <a:pPr algn="ctr"/>
            <a:r>
              <a:rPr lang="fr-FR" sz="1100" dirty="0"/>
              <a:t>XX</a:t>
            </a:r>
          </a:p>
        </p:txBody>
      </p:sp>
      <p:sp>
        <p:nvSpPr>
          <p:cNvPr id="11" name="ZoneTexte 10">
            <a:extLst>
              <a:ext uri="{FF2B5EF4-FFF2-40B4-BE49-F238E27FC236}">
                <a16:creationId xmlns:a16="http://schemas.microsoft.com/office/drawing/2014/main" id="{F46F5954-1F60-FC4F-BF87-2FF29714E7DD}"/>
              </a:ext>
            </a:extLst>
          </p:cNvPr>
          <p:cNvSpPr txBox="1"/>
          <p:nvPr/>
        </p:nvSpPr>
        <p:spPr>
          <a:xfrm>
            <a:off x="7239000" y="5371516"/>
            <a:ext cx="1097280" cy="261610"/>
          </a:xfrm>
          <a:prstGeom prst="rect">
            <a:avLst/>
          </a:prstGeom>
          <a:solidFill>
            <a:schemeClr val="bg1"/>
          </a:solidFill>
        </p:spPr>
        <p:txBody>
          <a:bodyPr wrap="square" rtlCol="0">
            <a:spAutoFit/>
          </a:bodyPr>
          <a:lstStyle/>
          <a:p>
            <a:pPr algn="ctr"/>
            <a:r>
              <a:rPr lang="fr-FR" sz="1100" dirty="0"/>
              <a:t>XX</a:t>
            </a:r>
          </a:p>
        </p:txBody>
      </p:sp>
      <p:sp>
        <p:nvSpPr>
          <p:cNvPr id="13" name="ZoneTexte 12">
            <a:extLst>
              <a:ext uri="{FF2B5EF4-FFF2-40B4-BE49-F238E27FC236}">
                <a16:creationId xmlns:a16="http://schemas.microsoft.com/office/drawing/2014/main" id="{28F5A6B3-50E5-8945-AFA9-56536D587B16}"/>
              </a:ext>
            </a:extLst>
          </p:cNvPr>
          <p:cNvSpPr txBox="1"/>
          <p:nvPr/>
        </p:nvSpPr>
        <p:spPr>
          <a:xfrm>
            <a:off x="7239000" y="5903452"/>
            <a:ext cx="1097280" cy="261610"/>
          </a:xfrm>
          <a:prstGeom prst="rect">
            <a:avLst/>
          </a:prstGeom>
          <a:solidFill>
            <a:schemeClr val="bg1"/>
          </a:solidFill>
        </p:spPr>
        <p:txBody>
          <a:bodyPr wrap="square" rtlCol="0">
            <a:spAutoFit/>
          </a:bodyPr>
          <a:lstStyle/>
          <a:p>
            <a:pPr algn="ctr"/>
            <a:r>
              <a:rPr lang="fr-FR" sz="1100" dirty="0"/>
              <a:t>XX</a:t>
            </a:r>
          </a:p>
        </p:txBody>
      </p:sp>
    </p:spTree>
    <p:extLst>
      <p:ext uri="{BB962C8B-B14F-4D97-AF65-F5344CB8AC3E}">
        <p14:creationId xmlns:p14="http://schemas.microsoft.com/office/powerpoint/2010/main" val="854788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14B82B-E419-427A-8A30-52482FDD5D9D}"/>
              </a:ext>
            </a:extLst>
          </p:cNvPr>
          <p:cNvSpPr>
            <a:spLocks noGrp="1"/>
          </p:cNvSpPr>
          <p:nvPr>
            <p:ph type="sldNum" sz="quarter" idx="12"/>
          </p:nvPr>
        </p:nvSpPr>
        <p:spPr/>
        <p:txBody>
          <a:bodyPr/>
          <a:lstStyle/>
          <a:p>
            <a:fld id="{B3DC7CD3-E059-442A-912E-598EA0B387A3}" type="slidenum">
              <a:rPr lang="fr-FR" smtClean="0"/>
              <a:pPr/>
              <a:t>33</a:t>
            </a:fld>
            <a:endParaRPr lang="fr-FR" dirty="0"/>
          </a:p>
        </p:txBody>
      </p:sp>
      <p:pic>
        <p:nvPicPr>
          <p:cNvPr id="6" name="Image 5">
            <a:extLst>
              <a:ext uri="{FF2B5EF4-FFF2-40B4-BE49-F238E27FC236}">
                <a16:creationId xmlns:a16="http://schemas.microsoft.com/office/drawing/2014/main" id="{75B46CE5-BAA2-B942-88ED-940FCCE02E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5582"/>
            <a:ext cx="5788197" cy="2593300"/>
          </a:xfrm>
          <a:prstGeom prst="rect">
            <a:avLst/>
          </a:prstGeom>
        </p:spPr>
      </p:pic>
      <p:pic>
        <p:nvPicPr>
          <p:cNvPr id="15" name="Image 14">
            <a:extLst>
              <a:ext uri="{FF2B5EF4-FFF2-40B4-BE49-F238E27FC236}">
                <a16:creationId xmlns:a16="http://schemas.microsoft.com/office/drawing/2014/main" id="{E981007A-2DB7-394C-BF3D-E6DA8E83D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385" y="1254914"/>
            <a:ext cx="6407612" cy="2593300"/>
          </a:xfrm>
          <a:prstGeom prst="rect">
            <a:avLst/>
          </a:prstGeom>
        </p:spPr>
      </p:pic>
      <p:pic>
        <p:nvPicPr>
          <p:cNvPr id="17" name="Image 16">
            <a:extLst>
              <a:ext uri="{FF2B5EF4-FFF2-40B4-BE49-F238E27FC236}">
                <a16:creationId xmlns:a16="http://schemas.microsoft.com/office/drawing/2014/main" id="{6A3762F4-6C6C-CB48-AD20-F7295ED355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517" y="2805680"/>
            <a:ext cx="7376160" cy="3166597"/>
          </a:xfrm>
          <a:prstGeom prst="rect">
            <a:avLst/>
          </a:prstGeom>
        </p:spPr>
      </p:pic>
      <p:pic>
        <p:nvPicPr>
          <p:cNvPr id="19" name="Image 18">
            <a:extLst>
              <a:ext uri="{FF2B5EF4-FFF2-40B4-BE49-F238E27FC236}">
                <a16:creationId xmlns:a16="http://schemas.microsoft.com/office/drawing/2014/main" id="{B2FEA135-0F5E-8846-B56F-58975A6E4C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5597" y="3694330"/>
            <a:ext cx="7559040" cy="3041432"/>
          </a:xfrm>
          <a:prstGeom prst="rect">
            <a:avLst/>
          </a:prstGeom>
        </p:spPr>
      </p:pic>
      <p:sp>
        <p:nvSpPr>
          <p:cNvPr id="20" name="ZoneTexte 19">
            <a:extLst>
              <a:ext uri="{FF2B5EF4-FFF2-40B4-BE49-F238E27FC236}">
                <a16:creationId xmlns:a16="http://schemas.microsoft.com/office/drawing/2014/main" id="{04A3B03A-E9DA-4F4B-AACF-E21484C5B98A}"/>
              </a:ext>
            </a:extLst>
          </p:cNvPr>
          <p:cNvSpPr txBox="1"/>
          <p:nvPr/>
        </p:nvSpPr>
        <p:spPr>
          <a:xfrm>
            <a:off x="237258" y="149592"/>
            <a:ext cx="11717483" cy="584775"/>
          </a:xfrm>
          <a:prstGeom prst="rect">
            <a:avLst/>
          </a:prstGeom>
          <a:noFill/>
        </p:spPr>
        <p:txBody>
          <a:bodyPr wrap="square" rtlCol="0">
            <a:spAutoFit/>
          </a:bodyPr>
          <a:lstStyle/>
          <a:p>
            <a:r>
              <a:rPr lang="fr-FR" sz="1600" dirty="0" err="1"/>
              <a:t>Fill</a:t>
            </a:r>
            <a:r>
              <a:rPr lang="fr-FR" sz="1600" dirty="0"/>
              <a:t> in the </a:t>
            </a:r>
            <a:r>
              <a:rPr lang="fr-FR" sz="1600" dirty="0" err="1"/>
              <a:t>necessary</a:t>
            </a:r>
            <a:r>
              <a:rPr lang="fr-FR" sz="1600" dirty="0"/>
              <a:t> informations (Host organisation, Type of </a:t>
            </a:r>
            <a:r>
              <a:rPr lang="fr-FR" sz="1600" dirty="0" err="1"/>
              <a:t>trainig</a:t>
            </a:r>
            <a:r>
              <a:rPr lang="fr-FR" sz="1600" dirty="0"/>
              <a:t>, </a:t>
            </a:r>
            <a:r>
              <a:rPr lang="fr-FR" sz="1600" dirty="0" err="1"/>
              <a:t>learner</a:t>
            </a:r>
            <a:r>
              <a:rPr lang="fr-FR" sz="1600" dirty="0"/>
              <a:t>, trainer, soft </a:t>
            </a:r>
            <a:r>
              <a:rPr lang="fr-FR" sz="1600" dirty="0" err="1"/>
              <a:t>skills</a:t>
            </a:r>
            <a:r>
              <a:rPr lang="fr-FR" sz="1600" dirty="0"/>
              <a:t>, date of the training) and </a:t>
            </a:r>
            <a:r>
              <a:rPr lang="fr-FR" sz="1600" dirty="0" err="1"/>
              <a:t>don’t</a:t>
            </a:r>
            <a:r>
              <a:rPr lang="fr-FR" sz="1600" dirty="0"/>
              <a:t> </a:t>
            </a:r>
            <a:r>
              <a:rPr lang="fr-FR" sz="1600" dirty="0" err="1"/>
              <a:t>forget</a:t>
            </a:r>
            <a:r>
              <a:rPr lang="fr-FR" sz="1600" dirty="0"/>
              <a:t> to click on « Save »  </a:t>
            </a:r>
          </a:p>
        </p:txBody>
      </p:sp>
      <p:sp>
        <p:nvSpPr>
          <p:cNvPr id="21" name="Ellipse 20">
            <a:extLst>
              <a:ext uri="{FF2B5EF4-FFF2-40B4-BE49-F238E27FC236}">
                <a16:creationId xmlns:a16="http://schemas.microsoft.com/office/drawing/2014/main" id="{C767B2B2-08B3-5947-80A6-1B55D67DC74B}"/>
              </a:ext>
            </a:extLst>
          </p:cNvPr>
          <p:cNvSpPr/>
          <p:nvPr>
            <p:custDataLst>
              <p:tags r:id="rId1"/>
            </p:custDataLst>
          </p:nvPr>
        </p:nvSpPr>
        <p:spPr>
          <a:xfrm>
            <a:off x="10850880" y="6326787"/>
            <a:ext cx="858520" cy="412101"/>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76312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14B82B-E419-427A-8A30-52482FDD5D9D}"/>
              </a:ext>
            </a:extLst>
          </p:cNvPr>
          <p:cNvSpPr>
            <a:spLocks noGrp="1"/>
          </p:cNvSpPr>
          <p:nvPr>
            <p:ph type="sldNum" sz="quarter" idx="12"/>
          </p:nvPr>
        </p:nvSpPr>
        <p:spPr/>
        <p:txBody>
          <a:bodyPr/>
          <a:lstStyle/>
          <a:p>
            <a:fld id="{B3DC7CD3-E059-442A-912E-598EA0B387A3}" type="slidenum">
              <a:rPr lang="fr-FR" smtClean="0"/>
              <a:pPr/>
              <a:t>34</a:t>
            </a:fld>
            <a:endParaRPr lang="fr-FR" dirty="0"/>
          </a:p>
        </p:txBody>
      </p:sp>
      <p:sp>
        <p:nvSpPr>
          <p:cNvPr id="10" name="Titre 8">
            <a:extLst>
              <a:ext uri="{FF2B5EF4-FFF2-40B4-BE49-F238E27FC236}">
                <a16:creationId xmlns:a16="http://schemas.microsoft.com/office/drawing/2014/main" id="{D76D0176-6AB0-4147-ABF9-3D97DEF7A646}"/>
              </a:ext>
            </a:extLst>
          </p:cNvPr>
          <p:cNvSpPr>
            <a:spLocks noGrp="1"/>
          </p:cNvSpPr>
          <p:nvPr>
            <p:ph type="title"/>
          </p:nvPr>
        </p:nvSpPr>
        <p:spPr>
          <a:xfrm>
            <a:off x="605051" y="396240"/>
            <a:ext cx="10515600" cy="495689"/>
          </a:xfrm>
          <a:solidFill>
            <a:srgbClr val="E99300"/>
          </a:solidFill>
          <a:ln>
            <a:solidFill>
              <a:srgbClr val="E99300"/>
            </a:solidFill>
          </a:ln>
        </p:spPr>
        <p:txBody>
          <a:bodyPr>
            <a:normAutofit/>
          </a:bodyPr>
          <a:lstStyle/>
          <a:p>
            <a:pPr algn="ctr" rtl="0" eaLnBrk="1" latinLnBrk="0" hangingPunct="1"/>
            <a:r>
              <a:rPr lang="en-US" sz="2000" b="1" kern="1200" dirty="0">
                <a:solidFill>
                  <a:srgbClr val="FFFFFF"/>
                </a:solidFill>
                <a:effectLst/>
                <a:latin typeface="Calibri" panose="020F0502020204030204" pitchFamily="34" charset="0"/>
                <a:ea typeface="+mn-ea"/>
                <a:cs typeface="+mn-cs"/>
              </a:rPr>
              <a:t>GENERATE A TRAINING CERTIFICATE</a:t>
            </a:r>
            <a:endParaRPr lang="fr-FR" sz="5400" dirty="0">
              <a:effectLst/>
            </a:endParaRPr>
          </a:p>
        </p:txBody>
      </p:sp>
      <p:sp>
        <p:nvSpPr>
          <p:cNvPr id="9" name="ZoneTexte 8">
            <a:extLst>
              <a:ext uri="{FF2B5EF4-FFF2-40B4-BE49-F238E27FC236}">
                <a16:creationId xmlns:a16="http://schemas.microsoft.com/office/drawing/2014/main" id="{76B588AD-0613-6542-AF47-3E4C09906D8D}"/>
              </a:ext>
            </a:extLst>
          </p:cNvPr>
          <p:cNvSpPr txBox="1"/>
          <p:nvPr>
            <p:custDataLst>
              <p:tags r:id="rId1"/>
            </p:custDataLst>
          </p:nvPr>
        </p:nvSpPr>
        <p:spPr>
          <a:xfrm>
            <a:off x="605051" y="1101604"/>
            <a:ext cx="10800000" cy="338554"/>
          </a:xfrm>
          <a:prstGeom prst="rect">
            <a:avLst/>
          </a:prstGeom>
          <a:noFill/>
        </p:spPr>
        <p:txBody>
          <a:bodyPr wrap="square" rtlCol="0">
            <a:spAutoFit/>
          </a:bodyPr>
          <a:lstStyle/>
          <a:p>
            <a:r>
              <a:rPr lang="fr-FR" sz="1600" dirty="0"/>
              <a:t>In </a:t>
            </a:r>
            <a:r>
              <a:rPr lang="fr-FR" sz="1600" dirty="0" err="1"/>
              <a:t>order</a:t>
            </a:r>
            <a:r>
              <a:rPr lang="fr-FR" sz="1600" dirty="0"/>
              <a:t> to </a:t>
            </a:r>
            <a:r>
              <a:rPr lang="fr-FR" sz="1600" dirty="0" err="1"/>
              <a:t>generate</a:t>
            </a:r>
            <a:r>
              <a:rPr lang="fr-FR" sz="1600" dirty="0"/>
              <a:t> a </a:t>
            </a:r>
            <a:r>
              <a:rPr lang="fr-FR" sz="1600" dirty="0" err="1"/>
              <a:t>trainig</a:t>
            </a:r>
            <a:r>
              <a:rPr lang="fr-FR" sz="1600" dirty="0"/>
              <a:t> </a:t>
            </a:r>
            <a:r>
              <a:rPr lang="fr-FR" sz="1600" dirty="0" err="1"/>
              <a:t>certificate</a:t>
            </a:r>
            <a:r>
              <a:rPr lang="fr-FR" sz="1600" dirty="0"/>
              <a:t>, </a:t>
            </a:r>
            <a:r>
              <a:rPr lang="fr-FR" sz="1600" dirty="0" err="1"/>
              <a:t>please</a:t>
            </a:r>
            <a:r>
              <a:rPr lang="fr-FR" sz="1600" dirty="0"/>
              <a:t> click on </a:t>
            </a:r>
          </a:p>
        </p:txBody>
      </p:sp>
      <p:pic>
        <p:nvPicPr>
          <p:cNvPr id="7" name="Image 6">
            <a:extLst>
              <a:ext uri="{FF2B5EF4-FFF2-40B4-BE49-F238E27FC236}">
                <a16:creationId xmlns:a16="http://schemas.microsoft.com/office/drawing/2014/main" id="{6D0E8A1D-504E-724A-BD56-875FB3B983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64" y="1649833"/>
            <a:ext cx="10805160" cy="5050330"/>
          </a:xfrm>
          <a:prstGeom prst="rect">
            <a:avLst/>
          </a:prstGeom>
        </p:spPr>
      </p:pic>
      <p:sp>
        <p:nvSpPr>
          <p:cNvPr id="12" name="Ellipse 11">
            <a:extLst>
              <a:ext uri="{FF2B5EF4-FFF2-40B4-BE49-F238E27FC236}">
                <a16:creationId xmlns:a16="http://schemas.microsoft.com/office/drawing/2014/main" id="{2677F897-D2FE-544A-8B14-D13620FC169F}"/>
              </a:ext>
            </a:extLst>
          </p:cNvPr>
          <p:cNvSpPr/>
          <p:nvPr>
            <p:custDataLst>
              <p:tags r:id="rId2"/>
            </p:custDataLst>
          </p:nvPr>
        </p:nvSpPr>
        <p:spPr>
          <a:xfrm>
            <a:off x="9926954" y="4676774"/>
            <a:ext cx="488633" cy="483767"/>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A302DF2B-23AD-CB42-BA16-EC119B7A73E1}"/>
              </a:ext>
            </a:extLst>
          </p:cNvPr>
          <p:cNvSpPr txBox="1"/>
          <p:nvPr/>
        </p:nvSpPr>
        <p:spPr>
          <a:xfrm>
            <a:off x="7239000" y="4724400"/>
            <a:ext cx="1097280" cy="261610"/>
          </a:xfrm>
          <a:prstGeom prst="rect">
            <a:avLst/>
          </a:prstGeom>
          <a:solidFill>
            <a:schemeClr val="bg1"/>
          </a:solidFill>
        </p:spPr>
        <p:txBody>
          <a:bodyPr wrap="square" rtlCol="0">
            <a:spAutoFit/>
          </a:bodyPr>
          <a:lstStyle/>
          <a:p>
            <a:pPr algn="ctr"/>
            <a:r>
              <a:rPr lang="fr-FR" sz="1100" dirty="0"/>
              <a:t>XX</a:t>
            </a:r>
          </a:p>
        </p:txBody>
      </p:sp>
      <p:sp>
        <p:nvSpPr>
          <p:cNvPr id="11" name="ZoneTexte 10">
            <a:extLst>
              <a:ext uri="{FF2B5EF4-FFF2-40B4-BE49-F238E27FC236}">
                <a16:creationId xmlns:a16="http://schemas.microsoft.com/office/drawing/2014/main" id="{F46F5954-1F60-FC4F-BF87-2FF29714E7DD}"/>
              </a:ext>
            </a:extLst>
          </p:cNvPr>
          <p:cNvSpPr txBox="1"/>
          <p:nvPr/>
        </p:nvSpPr>
        <p:spPr>
          <a:xfrm>
            <a:off x="7239000" y="5371516"/>
            <a:ext cx="1097280" cy="261610"/>
          </a:xfrm>
          <a:prstGeom prst="rect">
            <a:avLst/>
          </a:prstGeom>
          <a:solidFill>
            <a:schemeClr val="bg1"/>
          </a:solidFill>
        </p:spPr>
        <p:txBody>
          <a:bodyPr wrap="square" rtlCol="0">
            <a:spAutoFit/>
          </a:bodyPr>
          <a:lstStyle/>
          <a:p>
            <a:pPr algn="ctr"/>
            <a:r>
              <a:rPr lang="fr-FR" sz="1100" dirty="0"/>
              <a:t>XX</a:t>
            </a:r>
          </a:p>
        </p:txBody>
      </p:sp>
      <p:sp>
        <p:nvSpPr>
          <p:cNvPr id="13" name="ZoneTexte 12">
            <a:extLst>
              <a:ext uri="{FF2B5EF4-FFF2-40B4-BE49-F238E27FC236}">
                <a16:creationId xmlns:a16="http://schemas.microsoft.com/office/drawing/2014/main" id="{28F5A6B3-50E5-8945-AFA9-56536D587B16}"/>
              </a:ext>
            </a:extLst>
          </p:cNvPr>
          <p:cNvSpPr txBox="1"/>
          <p:nvPr/>
        </p:nvSpPr>
        <p:spPr>
          <a:xfrm>
            <a:off x="7239000" y="5903452"/>
            <a:ext cx="1097280" cy="261610"/>
          </a:xfrm>
          <a:prstGeom prst="rect">
            <a:avLst/>
          </a:prstGeom>
          <a:solidFill>
            <a:schemeClr val="bg1"/>
          </a:solidFill>
        </p:spPr>
        <p:txBody>
          <a:bodyPr wrap="square" rtlCol="0">
            <a:spAutoFit/>
          </a:bodyPr>
          <a:lstStyle/>
          <a:p>
            <a:pPr algn="ctr"/>
            <a:r>
              <a:rPr lang="fr-FR" sz="1100" dirty="0"/>
              <a:t>XX</a:t>
            </a:r>
          </a:p>
        </p:txBody>
      </p:sp>
      <p:pic>
        <p:nvPicPr>
          <p:cNvPr id="3" name="Image 2">
            <a:extLst>
              <a:ext uri="{FF2B5EF4-FFF2-40B4-BE49-F238E27FC236}">
                <a16:creationId xmlns:a16="http://schemas.microsoft.com/office/drawing/2014/main" id="{F939CE05-2A2D-724B-899F-CFBB31EF9E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762" y="1074031"/>
            <a:ext cx="368300" cy="393700"/>
          </a:xfrm>
          <a:prstGeom prst="rect">
            <a:avLst/>
          </a:prstGeom>
        </p:spPr>
      </p:pic>
    </p:spTree>
    <p:extLst>
      <p:ext uri="{BB962C8B-B14F-4D97-AF65-F5344CB8AC3E}">
        <p14:creationId xmlns:p14="http://schemas.microsoft.com/office/powerpoint/2010/main" val="3464223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14B82B-E419-427A-8A30-52482FDD5D9D}"/>
              </a:ext>
            </a:extLst>
          </p:cNvPr>
          <p:cNvSpPr>
            <a:spLocks noGrp="1"/>
          </p:cNvSpPr>
          <p:nvPr>
            <p:ph type="sldNum" sz="quarter" idx="12"/>
          </p:nvPr>
        </p:nvSpPr>
        <p:spPr/>
        <p:txBody>
          <a:bodyPr/>
          <a:lstStyle/>
          <a:p>
            <a:fld id="{B3DC7CD3-E059-442A-912E-598EA0B387A3}" type="slidenum">
              <a:rPr lang="fr-FR" smtClean="0"/>
              <a:pPr/>
              <a:t>35</a:t>
            </a:fld>
            <a:endParaRPr lang="fr-FR" dirty="0"/>
          </a:p>
        </p:txBody>
      </p:sp>
      <p:sp>
        <p:nvSpPr>
          <p:cNvPr id="10" name="Titre 8">
            <a:extLst>
              <a:ext uri="{FF2B5EF4-FFF2-40B4-BE49-F238E27FC236}">
                <a16:creationId xmlns:a16="http://schemas.microsoft.com/office/drawing/2014/main" id="{D76D0176-6AB0-4147-ABF9-3D97DEF7A646}"/>
              </a:ext>
            </a:extLst>
          </p:cNvPr>
          <p:cNvSpPr>
            <a:spLocks noGrp="1"/>
          </p:cNvSpPr>
          <p:nvPr>
            <p:ph type="title"/>
          </p:nvPr>
        </p:nvSpPr>
        <p:spPr>
          <a:xfrm>
            <a:off x="605051" y="396240"/>
            <a:ext cx="10515600" cy="495689"/>
          </a:xfrm>
          <a:solidFill>
            <a:srgbClr val="E99300"/>
          </a:solidFill>
          <a:ln>
            <a:solidFill>
              <a:srgbClr val="E99300"/>
            </a:solidFill>
          </a:ln>
        </p:spPr>
        <p:txBody>
          <a:bodyPr>
            <a:normAutofit/>
          </a:bodyPr>
          <a:lstStyle/>
          <a:p>
            <a:pPr algn="ctr" rtl="0" eaLnBrk="1" latinLnBrk="0" hangingPunct="1"/>
            <a:r>
              <a:rPr lang="en-US" sz="2000" b="1" kern="1200" dirty="0">
                <a:solidFill>
                  <a:srgbClr val="FFFFFF"/>
                </a:solidFill>
                <a:effectLst/>
                <a:latin typeface="Calibri" panose="020F0502020204030204" pitchFamily="34" charset="0"/>
                <a:ea typeface="+mn-ea"/>
                <a:cs typeface="+mn-cs"/>
              </a:rPr>
              <a:t>GENERATE A TRAINING CERTIFICATE</a:t>
            </a:r>
            <a:endParaRPr lang="fr-FR" sz="5400" dirty="0">
              <a:effectLst/>
            </a:endParaRPr>
          </a:p>
        </p:txBody>
      </p:sp>
      <p:pic>
        <p:nvPicPr>
          <p:cNvPr id="5" name="Image 4">
            <a:extLst>
              <a:ext uri="{FF2B5EF4-FFF2-40B4-BE49-F238E27FC236}">
                <a16:creationId xmlns:a16="http://schemas.microsoft.com/office/drawing/2014/main" id="{5711D2B5-E70C-974A-9D46-6C19EBDDD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6438" y="1523368"/>
            <a:ext cx="6092825" cy="4791866"/>
          </a:xfrm>
          <a:prstGeom prst="rect">
            <a:avLst/>
          </a:prstGeom>
        </p:spPr>
      </p:pic>
      <p:sp>
        <p:nvSpPr>
          <p:cNvPr id="6" name="ZoneTexte 5">
            <a:extLst>
              <a:ext uri="{FF2B5EF4-FFF2-40B4-BE49-F238E27FC236}">
                <a16:creationId xmlns:a16="http://schemas.microsoft.com/office/drawing/2014/main" id="{109D80B9-26EA-204B-BD45-55A194A5ADE0}"/>
              </a:ext>
            </a:extLst>
          </p:cNvPr>
          <p:cNvSpPr txBox="1"/>
          <p:nvPr/>
        </p:nvSpPr>
        <p:spPr>
          <a:xfrm>
            <a:off x="801474" y="978439"/>
            <a:ext cx="9934788" cy="338554"/>
          </a:xfrm>
          <a:prstGeom prst="rect">
            <a:avLst/>
          </a:prstGeom>
          <a:noFill/>
        </p:spPr>
        <p:txBody>
          <a:bodyPr wrap="square" rtlCol="0">
            <a:spAutoFit/>
          </a:bodyPr>
          <a:lstStyle/>
          <a:p>
            <a:r>
              <a:rPr lang="fr-FR" sz="1600" dirty="0"/>
              <a:t>You </a:t>
            </a:r>
            <a:r>
              <a:rPr lang="fr-FR" sz="1600" dirty="0" err="1"/>
              <a:t>will</a:t>
            </a:r>
            <a:r>
              <a:rPr lang="fr-FR" sz="1600" dirty="0"/>
              <a:t> arrive on </a:t>
            </a:r>
            <a:r>
              <a:rPr lang="fr-FR" sz="1600" dirty="0" err="1"/>
              <a:t>this</a:t>
            </a:r>
            <a:r>
              <a:rPr lang="fr-FR" sz="1600" dirty="0"/>
              <a:t> page. You </a:t>
            </a:r>
            <a:r>
              <a:rPr lang="fr-FR" sz="1600" dirty="0" err="1"/>
              <a:t>then</a:t>
            </a:r>
            <a:r>
              <a:rPr lang="fr-FR" sz="1600" dirty="0"/>
              <a:t> </a:t>
            </a:r>
            <a:r>
              <a:rPr lang="fr-FR" sz="1600" dirty="0" err="1"/>
              <a:t>just</a:t>
            </a:r>
            <a:r>
              <a:rPr lang="fr-FR" sz="1600" dirty="0"/>
              <a:t> </a:t>
            </a:r>
            <a:r>
              <a:rPr lang="fr-FR" sz="1600" dirty="0" err="1"/>
              <a:t>need</a:t>
            </a:r>
            <a:r>
              <a:rPr lang="fr-FR" sz="1600" dirty="0"/>
              <a:t> to </a:t>
            </a:r>
            <a:r>
              <a:rPr lang="fr-FR" sz="1600" dirty="0" err="1"/>
              <a:t>generate</a:t>
            </a:r>
            <a:r>
              <a:rPr lang="fr-FR" sz="1600" dirty="0"/>
              <a:t> the training </a:t>
            </a:r>
            <a:r>
              <a:rPr lang="fr-FR" sz="1600" dirty="0" err="1"/>
              <a:t>certificate</a:t>
            </a:r>
            <a:r>
              <a:rPr lang="fr-FR" sz="1600" dirty="0"/>
              <a:t> by </a:t>
            </a:r>
            <a:r>
              <a:rPr lang="fr-FR" sz="1600" dirty="0" err="1"/>
              <a:t>clicking</a:t>
            </a:r>
            <a:r>
              <a:rPr lang="fr-FR" sz="1600" dirty="0"/>
              <a:t> on </a:t>
            </a:r>
          </a:p>
        </p:txBody>
      </p:sp>
      <p:pic>
        <p:nvPicPr>
          <p:cNvPr id="15" name="Image 14">
            <a:extLst>
              <a:ext uri="{FF2B5EF4-FFF2-40B4-BE49-F238E27FC236}">
                <a16:creationId xmlns:a16="http://schemas.microsoft.com/office/drawing/2014/main" id="{52C4A7B5-7136-0041-9EF1-88AD84710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9263" y="995316"/>
            <a:ext cx="1549400" cy="304800"/>
          </a:xfrm>
          <a:prstGeom prst="rect">
            <a:avLst/>
          </a:prstGeom>
        </p:spPr>
      </p:pic>
      <p:sp>
        <p:nvSpPr>
          <p:cNvPr id="16" name="ZoneTexte 15">
            <a:extLst>
              <a:ext uri="{FF2B5EF4-FFF2-40B4-BE49-F238E27FC236}">
                <a16:creationId xmlns:a16="http://schemas.microsoft.com/office/drawing/2014/main" id="{D0C01838-3D9E-C94F-8BE1-501250582641}"/>
              </a:ext>
            </a:extLst>
          </p:cNvPr>
          <p:cNvSpPr txBox="1"/>
          <p:nvPr/>
        </p:nvSpPr>
        <p:spPr>
          <a:xfrm>
            <a:off x="2957513" y="4743448"/>
            <a:ext cx="3138487" cy="369332"/>
          </a:xfrm>
          <a:prstGeom prst="rect">
            <a:avLst/>
          </a:prstGeom>
          <a:solidFill>
            <a:srgbClr val="E5E5E5"/>
          </a:solidFill>
        </p:spPr>
        <p:txBody>
          <a:bodyPr wrap="square" rtlCol="0">
            <a:spAutoFit/>
          </a:bodyPr>
          <a:lstStyle/>
          <a:p>
            <a:r>
              <a:rPr lang="fr-FR" dirty="0"/>
              <a:t>XXX </a:t>
            </a:r>
          </a:p>
        </p:txBody>
      </p:sp>
      <p:sp>
        <p:nvSpPr>
          <p:cNvPr id="17" name="ZoneTexte 16">
            <a:extLst>
              <a:ext uri="{FF2B5EF4-FFF2-40B4-BE49-F238E27FC236}">
                <a16:creationId xmlns:a16="http://schemas.microsoft.com/office/drawing/2014/main" id="{69C7769A-E0F1-AB47-AE77-4D3C59B4FB7B}"/>
              </a:ext>
            </a:extLst>
          </p:cNvPr>
          <p:cNvSpPr txBox="1"/>
          <p:nvPr/>
        </p:nvSpPr>
        <p:spPr>
          <a:xfrm>
            <a:off x="2957513" y="5319155"/>
            <a:ext cx="3138487" cy="369332"/>
          </a:xfrm>
          <a:prstGeom prst="rect">
            <a:avLst/>
          </a:prstGeom>
          <a:solidFill>
            <a:srgbClr val="E5E5E5"/>
          </a:solidFill>
        </p:spPr>
        <p:txBody>
          <a:bodyPr wrap="square" rtlCol="0">
            <a:spAutoFit/>
          </a:bodyPr>
          <a:lstStyle/>
          <a:p>
            <a:r>
              <a:rPr lang="fr-FR" dirty="0"/>
              <a:t>XXX </a:t>
            </a:r>
          </a:p>
        </p:txBody>
      </p:sp>
      <p:sp>
        <p:nvSpPr>
          <p:cNvPr id="18" name="ZoneTexte 17">
            <a:extLst>
              <a:ext uri="{FF2B5EF4-FFF2-40B4-BE49-F238E27FC236}">
                <a16:creationId xmlns:a16="http://schemas.microsoft.com/office/drawing/2014/main" id="{F540F7EF-FA35-2C4A-9F83-BBA4BBC5F1A7}"/>
              </a:ext>
            </a:extLst>
          </p:cNvPr>
          <p:cNvSpPr txBox="1"/>
          <p:nvPr/>
        </p:nvSpPr>
        <p:spPr>
          <a:xfrm>
            <a:off x="2957513" y="5805129"/>
            <a:ext cx="3138487" cy="369332"/>
          </a:xfrm>
          <a:prstGeom prst="rect">
            <a:avLst/>
          </a:prstGeom>
          <a:solidFill>
            <a:srgbClr val="E5E5E5"/>
          </a:solidFill>
        </p:spPr>
        <p:txBody>
          <a:bodyPr wrap="square" rtlCol="0">
            <a:spAutoFit/>
          </a:bodyPr>
          <a:lstStyle/>
          <a:p>
            <a:r>
              <a:rPr lang="fr-FR" dirty="0"/>
              <a:t>XXX </a:t>
            </a:r>
          </a:p>
        </p:txBody>
      </p:sp>
    </p:spTree>
    <p:extLst>
      <p:ext uri="{BB962C8B-B14F-4D97-AF65-F5344CB8AC3E}">
        <p14:creationId xmlns:p14="http://schemas.microsoft.com/office/powerpoint/2010/main" val="12237845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14B82B-E419-427A-8A30-52482FDD5D9D}"/>
              </a:ext>
            </a:extLst>
          </p:cNvPr>
          <p:cNvSpPr>
            <a:spLocks noGrp="1"/>
          </p:cNvSpPr>
          <p:nvPr>
            <p:ph type="sldNum" sz="quarter" idx="12"/>
          </p:nvPr>
        </p:nvSpPr>
        <p:spPr/>
        <p:txBody>
          <a:bodyPr/>
          <a:lstStyle/>
          <a:p>
            <a:fld id="{B3DC7CD3-E059-442A-912E-598EA0B387A3}" type="slidenum">
              <a:rPr lang="fr-FR" smtClean="0"/>
              <a:pPr/>
              <a:t>36</a:t>
            </a:fld>
            <a:endParaRPr lang="fr-FR" dirty="0"/>
          </a:p>
        </p:txBody>
      </p:sp>
      <p:sp>
        <p:nvSpPr>
          <p:cNvPr id="6" name="ZoneTexte 5">
            <a:extLst>
              <a:ext uri="{FF2B5EF4-FFF2-40B4-BE49-F238E27FC236}">
                <a16:creationId xmlns:a16="http://schemas.microsoft.com/office/drawing/2014/main" id="{C4C39C0A-572A-49BA-BAB9-E14004C4E290}"/>
              </a:ext>
            </a:extLst>
          </p:cNvPr>
          <p:cNvSpPr txBox="1"/>
          <p:nvPr/>
        </p:nvSpPr>
        <p:spPr>
          <a:xfrm>
            <a:off x="852407" y="2864083"/>
            <a:ext cx="6096000" cy="1200329"/>
          </a:xfrm>
          <a:prstGeom prst="rect">
            <a:avLst/>
          </a:prstGeom>
          <a:noFill/>
        </p:spPr>
        <p:txBody>
          <a:bodyPr wrap="square">
            <a:spAutoFit/>
          </a:bodyPr>
          <a:lstStyle/>
          <a:p>
            <a:pPr marL="742950" lvl="1" indent="-285750">
              <a:buFont typeface="Arial" panose="020B0604020202020204" pitchFamily="34" charset="0"/>
              <a:buChar char="•"/>
            </a:pPr>
            <a:r>
              <a:rPr lang="en-US" dirty="0"/>
              <a:t>Access Mobitools</a:t>
            </a:r>
          </a:p>
          <a:p>
            <a:pPr marL="742950" lvl="1" indent="-285750">
              <a:buFont typeface="Arial" panose="020B0604020202020204" pitchFamily="34" charset="0"/>
              <a:buChar char="•"/>
            </a:pPr>
            <a:r>
              <a:rPr lang="en-US" dirty="0"/>
              <a:t>Access the soft skills module</a:t>
            </a:r>
          </a:p>
          <a:p>
            <a:pPr marL="742950" lvl="1" indent="-285750">
              <a:buFont typeface="Arial" panose="020B0604020202020204" pitchFamily="34" charset="0"/>
              <a:buChar char="•"/>
            </a:pPr>
            <a:r>
              <a:rPr lang="en-US" dirty="0"/>
              <a:t>Consult all the tool cards </a:t>
            </a:r>
          </a:p>
          <a:p>
            <a:pPr marL="742950" lvl="1" indent="-285750">
              <a:buFont typeface="Arial" panose="020B0604020202020204" pitchFamily="34" charset="0"/>
              <a:buChar char="•"/>
            </a:pPr>
            <a:r>
              <a:rPr lang="en-US" dirty="0"/>
              <a:t>Consult all the other documents </a:t>
            </a:r>
          </a:p>
        </p:txBody>
      </p:sp>
      <p:pic>
        <p:nvPicPr>
          <p:cNvPr id="8" name="Image 7">
            <a:extLst>
              <a:ext uri="{FF2B5EF4-FFF2-40B4-BE49-F238E27FC236}">
                <a16:creationId xmlns:a16="http://schemas.microsoft.com/office/drawing/2014/main" id="{99E2AE00-F17E-400F-ABB6-F23EAFBED545}"/>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p:blipFill>
        <p:spPr>
          <a:xfrm>
            <a:off x="4895850" y="364012"/>
            <a:ext cx="2400300" cy="609121"/>
          </a:xfrm>
          <a:prstGeom prst="rect">
            <a:avLst/>
          </a:prstGeom>
          <a:ln>
            <a:noFill/>
          </a:ln>
          <a:effectLst>
            <a:outerShdw blurRad="292100" dist="139700" dir="2700000" algn="tl" rotWithShape="0">
              <a:srgbClr val="333333">
                <a:alpha val="65000"/>
              </a:srgbClr>
            </a:outerShdw>
          </a:effectLst>
        </p:spPr>
      </p:pic>
      <p:sp>
        <p:nvSpPr>
          <p:cNvPr id="9" name="ZoneTexte 8">
            <a:extLst>
              <a:ext uri="{FF2B5EF4-FFF2-40B4-BE49-F238E27FC236}">
                <a16:creationId xmlns:a16="http://schemas.microsoft.com/office/drawing/2014/main" id="{F886F124-15EA-744E-815B-1393E60193B3}"/>
              </a:ext>
            </a:extLst>
          </p:cNvPr>
          <p:cNvSpPr txBox="1"/>
          <p:nvPr/>
        </p:nvSpPr>
        <p:spPr>
          <a:xfrm>
            <a:off x="852407" y="1162373"/>
            <a:ext cx="10771322" cy="1631216"/>
          </a:xfrm>
          <a:prstGeom prst="rect">
            <a:avLst/>
          </a:prstGeom>
          <a:noFill/>
        </p:spPr>
        <p:txBody>
          <a:bodyPr wrap="square" rtlCol="0">
            <a:spAutoFit/>
          </a:bodyPr>
          <a:lstStyle/>
          <a:p>
            <a:r>
              <a:rPr lang="fr-FR" sz="2000" dirty="0"/>
              <a:t>On </a:t>
            </a:r>
            <a:r>
              <a:rPr lang="fr-FR" sz="2000" dirty="0" err="1"/>
              <a:t>Mobitools</a:t>
            </a:r>
            <a:r>
              <a:rPr lang="fr-FR" sz="2000" dirty="0"/>
              <a:t>, </a:t>
            </a:r>
            <a:r>
              <a:rPr lang="fr-FR" sz="2000" dirty="0" err="1"/>
              <a:t>you</a:t>
            </a:r>
            <a:r>
              <a:rPr lang="fr-FR" sz="2000" dirty="0"/>
              <a:t> </a:t>
            </a:r>
            <a:r>
              <a:rPr lang="fr-FR" sz="2000" dirty="0" err="1"/>
              <a:t>can</a:t>
            </a:r>
            <a:r>
              <a:rPr lang="fr-FR" sz="2000" dirty="0"/>
              <a:t> </a:t>
            </a:r>
            <a:r>
              <a:rPr lang="fr-FR" sz="2000" dirty="0" err="1"/>
              <a:t>find</a:t>
            </a:r>
            <a:r>
              <a:rPr lang="fr-FR" sz="2000" dirty="0"/>
              <a:t> all the </a:t>
            </a:r>
            <a:r>
              <a:rPr lang="fr-FR" sz="2000" dirty="0" err="1"/>
              <a:t>different</a:t>
            </a:r>
            <a:r>
              <a:rPr lang="fr-FR" sz="2000" dirty="0"/>
              <a:t> documents and </a:t>
            </a:r>
            <a:r>
              <a:rPr lang="fr-FR" sz="2000" dirty="0" err="1"/>
              <a:t>tools</a:t>
            </a:r>
            <a:r>
              <a:rPr lang="fr-FR" sz="2000" dirty="0"/>
              <a:t> </a:t>
            </a:r>
            <a:r>
              <a:rPr lang="fr-FR" sz="2000" dirty="0" err="1"/>
              <a:t>that</a:t>
            </a:r>
            <a:r>
              <a:rPr lang="fr-FR" sz="2000" dirty="0"/>
              <a:t> have been </a:t>
            </a:r>
            <a:r>
              <a:rPr lang="fr-FR" sz="2000" dirty="0" err="1"/>
              <a:t>developped</a:t>
            </a:r>
            <a:r>
              <a:rPr lang="fr-FR" sz="2000" dirty="0"/>
              <a:t> </a:t>
            </a:r>
            <a:r>
              <a:rPr lang="fr-FR" sz="2000" dirty="0" err="1"/>
              <a:t>during</a:t>
            </a:r>
            <a:r>
              <a:rPr lang="fr-FR" sz="2000" dirty="0"/>
              <a:t> the Erasmus + Soft </a:t>
            </a:r>
            <a:r>
              <a:rPr lang="fr-FR" sz="2000" dirty="0" err="1"/>
              <a:t>Skills</a:t>
            </a:r>
            <a:r>
              <a:rPr lang="fr-FR" sz="2000" dirty="0"/>
              <a:t> </a:t>
            </a:r>
            <a:r>
              <a:rPr lang="fr-FR" sz="2000" dirty="0" err="1"/>
              <a:t>project</a:t>
            </a:r>
            <a:r>
              <a:rPr lang="fr-FR" sz="2000" dirty="0"/>
              <a:t>. For </a:t>
            </a:r>
            <a:r>
              <a:rPr lang="fr-FR" sz="2000" dirty="0" err="1"/>
              <a:t>example</a:t>
            </a:r>
            <a:r>
              <a:rPr lang="fr-FR" sz="2000" dirty="0"/>
              <a:t> the </a:t>
            </a:r>
            <a:r>
              <a:rPr lang="fr-FR" sz="2000" dirty="0" err="1"/>
              <a:t>European</a:t>
            </a:r>
            <a:r>
              <a:rPr lang="fr-FR" sz="2000" dirty="0"/>
              <a:t> catalogue of soft </a:t>
            </a:r>
            <a:r>
              <a:rPr lang="fr-FR" sz="2000" dirty="0" err="1"/>
              <a:t>skills</a:t>
            </a:r>
            <a:r>
              <a:rPr lang="fr-FR" sz="2000" dirty="0"/>
              <a:t> </a:t>
            </a:r>
            <a:r>
              <a:rPr lang="fr-FR" sz="2000" dirty="0" err="1"/>
              <a:t>references</a:t>
            </a:r>
            <a:r>
              <a:rPr lang="fr-FR" sz="2000" dirty="0"/>
              <a:t>, the training kit, the </a:t>
            </a:r>
            <a:r>
              <a:rPr lang="fr-FR" sz="2000" dirty="0" err="1"/>
              <a:t>toolcards</a:t>
            </a:r>
            <a:r>
              <a:rPr lang="fr-FR" sz="2000" dirty="0"/>
              <a:t> to train soft </a:t>
            </a:r>
            <a:r>
              <a:rPr lang="fr-FR" sz="2000" dirty="0" err="1"/>
              <a:t>skills</a:t>
            </a:r>
            <a:r>
              <a:rPr lang="fr-FR" sz="2000" dirty="0"/>
              <a:t>, the placement and </a:t>
            </a:r>
            <a:r>
              <a:rPr lang="fr-FR" sz="2000" dirty="0" err="1"/>
              <a:t>assessment</a:t>
            </a:r>
            <a:r>
              <a:rPr lang="fr-FR" sz="2000" dirty="0"/>
              <a:t> </a:t>
            </a:r>
            <a:r>
              <a:rPr lang="fr-FR" sz="2000" dirty="0" err="1"/>
              <a:t>protocol</a:t>
            </a:r>
            <a:r>
              <a:rPr lang="fr-FR" sz="2000" dirty="0"/>
              <a:t> etc. … </a:t>
            </a:r>
          </a:p>
          <a:p>
            <a:endParaRPr lang="fr-FR" sz="2000" dirty="0"/>
          </a:p>
          <a:p>
            <a:r>
              <a:rPr lang="fr-FR" sz="2000" dirty="0"/>
              <a:t>On the </a:t>
            </a:r>
            <a:r>
              <a:rPr lang="fr-FR" sz="2000" dirty="0" err="1"/>
              <a:t>followed</a:t>
            </a:r>
            <a:r>
              <a:rPr lang="fr-FR" sz="2000" dirty="0"/>
              <a:t> pages </a:t>
            </a:r>
            <a:r>
              <a:rPr lang="fr-FR" sz="2000" dirty="0" err="1"/>
              <a:t>you</a:t>
            </a:r>
            <a:r>
              <a:rPr lang="fr-FR" sz="2000" dirty="0"/>
              <a:t> </a:t>
            </a:r>
            <a:r>
              <a:rPr lang="fr-FR" sz="2000" dirty="0" err="1"/>
              <a:t>will</a:t>
            </a:r>
            <a:r>
              <a:rPr lang="fr-FR" sz="2000" dirty="0"/>
              <a:t> </a:t>
            </a:r>
            <a:r>
              <a:rPr lang="fr-FR" sz="2000" dirty="0" err="1"/>
              <a:t>learn</a:t>
            </a:r>
            <a:r>
              <a:rPr lang="fr-FR" sz="2000" dirty="0"/>
              <a:t> how to : </a:t>
            </a:r>
          </a:p>
        </p:txBody>
      </p:sp>
    </p:spTree>
    <p:extLst>
      <p:ext uri="{BB962C8B-B14F-4D97-AF65-F5344CB8AC3E}">
        <p14:creationId xmlns:p14="http://schemas.microsoft.com/office/powerpoint/2010/main" val="3592180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FD89AB9-81A4-44F0-93D8-2533361C31D0}"/>
              </a:ext>
            </a:extLst>
          </p:cNvPr>
          <p:cNvSpPr>
            <a:spLocks noGrp="1"/>
          </p:cNvSpPr>
          <p:nvPr>
            <p:ph type="sldNum" sz="quarter" idx="12"/>
            <p:custDataLst>
              <p:tags r:id="rId1"/>
            </p:custDataLst>
          </p:nvPr>
        </p:nvSpPr>
        <p:spPr/>
        <p:txBody>
          <a:bodyPr/>
          <a:lstStyle/>
          <a:p>
            <a:fld id="{B3DC7CD3-E059-442A-912E-598EA0B387A3}" type="slidenum">
              <a:rPr lang="fr-FR" smtClean="0"/>
              <a:t>37</a:t>
            </a:fld>
            <a:endParaRPr lang="fr-FR"/>
          </a:p>
        </p:txBody>
      </p:sp>
      <p:sp>
        <p:nvSpPr>
          <p:cNvPr id="8" name="Titre 5">
            <a:extLst>
              <a:ext uri="{FF2B5EF4-FFF2-40B4-BE49-F238E27FC236}">
                <a16:creationId xmlns:a16="http://schemas.microsoft.com/office/drawing/2014/main" id="{5FA1234A-6051-431B-8C5F-9F415A5E9552}"/>
              </a:ext>
            </a:extLst>
          </p:cNvPr>
          <p:cNvSpPr>
            <a:spLocks noGrp="1"/>
          </p:cNvSpPr>
          <p:nvPr>
            <p:ph type="title"/>
          </p:nvPr>
        </p:nvSpPr>
        <p:spPr>
          <a:xfrm>
            <a:off x="605050" y="308084"/>
            <a:ext cx="10748749" cy="456145"/>
          </a:xfrm>
          <a:solidFill>
            <a:srgbClr val="BC1C5F"/>
          </a:solidFill>
        </p:spPr>
        <p:txBody>
          <a:bodyPr>
            <a:normAutofit/>
          </a:bodyPr>
          <a:lstStyle/>
          <a:p>
            <a:pPr algn="ctr"/>
            <a:r>
              <a:rPr lang="en-US" sz="2000" b="1" dirty="0">
                <a:solidFill>
                  <a:schemeClr val="bg1"/>
                </a:solidFill>
                <a:latin typeface="+mn-lt"/>
              </a:rPr>
              <a:t>ACCESS MOBITOOLS</a:t>
            </a:r>
          </a:p>
        </p:txBody>
      </p:sp>
      <p:pic>
        <p:nvPicPr>
          <p:cNvPr id="10" name="Image 9">
            <a:extLst>
              <a:ext uri="{FF2B5EF4-FFF2-40B4-BE49-F238E27FC236}">
                <a16:creationId xmlns:a16="http://schemas.microsoft.com/office/drawing/2014/main" id="{857DCF92-BB6B-1E4F-BBCD-9654762BFFF0}"/>
              </a:ext>
            </a:extLst>
          </p:cNvPr>
          <p:cNvPicPr>
            <a:picLocks noChangeAspect="1"/>
          </p:cNvPicPr>
          <p:nvPr/>
        </p:nvPicPr>
        <p:blipFill rotWithShape="1">
          <a:blip r:embed="rId4"/>
          <a:srcRect t="8296" b="5066"/>
          <a:stretch/>
        </p:blipFill>
        <p:spPr>
          <a:xfrm>
            <a:off x="553799" y="1234554"/>
            <a:ext cx="10800000" cy="5263242"/>
          </a:xfrm>
          <a:prstGeom prst="rect">
            <a:avLst/>
          </a:prstGeom>
        </p:spPr>
      </p:pic>
      <p:sp>
        <p:nvSpPr>
          <p:cNvPr id="4" name="Ellipse 3">
            <a:extLst>
              <a:ext uri="{FF2B5EF4-FFF2-40B4-BE49-F238E27FC236}">
                <a16:creationId xmlns:a16="http://schemas.microsoft.com/office/drawing/2014/main" id="{BAD8B768-0727-47EA-AB11-4541FB1BC009}"/>
              </a:ext>
            </a:extLst>
          </p:cNvPr>
          <p:cNvSpPr/>
          <p:nvPr>
            <p:custDataLst>
              <p:tags r:id="rId2"/>
            </p:custDataLst>
          </p:nvPr>
        </p:nvSpPr>
        <p:spPr>
          <a:xfrm>
            <a:off x="7586522" y="4335718"/>
            <a:ext cx="2045157" cy="693481"/>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5F0A1B19-5C12-6C41-A8B4-8804820371D7}"/>
              </a:ext>
            </a:extLst>
          </p:cNvPr>
          <p:cNvSpPr txBox="1"/>
          <p:nvPr/>
        </p:nvSpPr>
        <p:spPr>
          <a:xfrm>
            <a:off x="605050" y="814725"/>
            <a:ext cx="6094206" cy="369332"/>
          </a:xfrm>
          <a:prstGeom prst="rect">
            <a:avLst/>
          </a:prstGeom>
          <a:noFill/>
        </p:spPr>
        <p:txBody>
          <a:bodyPr wrap="square">
            <a:spAutoFit/>
          </a:bodyPr>
          <a:lstStyle/>
          <a:p>
            <a:r>
              <a:rPr lang="en-US" dirty="0"/>
              <a:t>After you have registered,  click on ACCESS TO MOBITOOLS </a:t>
            </a:r>
          </a:p>
        </p:txBody>
      </p:sp>
    </p:spTree>
    <p:extLst>
      <p:ext uri="{BB962C8B-B14F-4D97-AF65-F5344CB8AC3E}">
        <p14:creationId xmlns:p14="http://schemas.microsoft.com/office/powerpoint/2010/main" val="1657014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7D368A2-5753-4684-9699-B201EC13564D}"/>
              </a:ext>
            </a:extLst>
          </p:cNvPr>
          <p:cNvPicPr>
            <a:picLocks noChangeAspect="1"/>
          </p:cNvPicPr>
          <p:nvPr/>
        </p:nvPicPr>
        <p:blipFill rotWithShape="1">
          <a:blip r:embed="rId5"/>
          <a:srcRect t="8592" r="1042" b="5066"/>
          <a:stretch/>
        </p:blipFill>
        <p:spPr>
          <a:xfrm>
            <a:off x="605051" y="1442254"/>
            <a:ext cx="10800000" cy="5300455"/>
          </a:xfrm>
          <a:prstGeom prst="rect">
            <a:avLst/>
          </a:prstGeom>
        </p:spPr>
      </p:pic>
      <p:sp>
        <p:nvSpPr>
          <p:cNvPr id="6" name="ZoneTexte 5">
            <a:extLst>
              <a:ext uri="{FF2B5EF4-FFF2-40B4-BE49-F238E27FC236}">
                <a16:creationId xmlns:a16="http://schemas.microsoft.com/office/drawing/2014/main" id="{3D226F70-6EBC-458B-81F1-4D6BA6978B80}"/>
              </a:ext>
            </a:extLst>
          </p:cNvPr>
          <p:cNvSpPr txBox="1"/>
          <p:nvPr>
            <p:custDataLst>
              <p:tags r:id="rId1"/>
            </p:custDataLst>
          </p:nvPr>
        </p:nvSpPr>
        <p:spPr>
          <a:xfrm>
            <a:off x="605051" y="933964"/>
            <a:ext cx="10800000" cy="338554"/>
          </a:xfrm>
          <a:prstGeom prst="rect">
            <a:avLst/>
          </a:prstGeom>
          <a:noFill/>
        </p:spPr>
        <p:txBody>
          <a:bodyPr wrap="square" rtlCol="0">
            <a:spAutoFit/>
          </a:bodyPr>
          <a:lstStyle/>
          <a:p>
            <a:r>
              <a:rPr lang="en-US" sz="1600" dirty="0"/>
              <a:t>To view all resources and tools related to soft skills, </a:t>
            </a:r>
            <a:r>
              <a:rPr lang="fr-FR" sz="1600" dirty="0"/>
              <a:t>click </a:t>
            </a:r>
            <a:r>
              <a:rPr lang="en-US" sz="1600" dirty="0"/>
              <a:t>on the Soft skills tab in the left menu</a:t>
            </a:r>
            <a:endParaRPr lang="fr-FR" sz="1600" dirty="0"/>
          </a:p>
        </p:txBody>
      </p:sp>
      <p:sp>
        <p:nvSpPr>
          <p:cNvPr id="4" name="Ellipse 3">
            <a:extLst>
              <a:ext uri="{FF2B5EF4-FFF2-40B4-BE49-F238E27FC236}">
                <a16:creationId xmlns:a16="http://schemas.microsoft.com/office/drawing/2014/main" id="{BAD8B768-0727-47EA-AB11-4541FB1BC009}"/>
              </a:ext>
            </a:extLst>
          </p:cNvPr>
          <p:cNvSpPr/>
          <p:nvPr>
            <p:custDataLst>
              <p:tags r:id="rId2"/>
            </p:custDataLst>
          </p:nvPr>
        </p:nvSpPr>
        <p:spPr>
          <a:xfrm>
            <a:off x="530403" y="4107722"/>
            <a:ext cx="1571708" cy="361642"/>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numéro de diapositive 6">
            <a:extLst>
              <a:ext uri="{FF2B5EF4-FFF2-40B4-BE49-F238E27FC236}">
                <a16:creationId xmlns:a16="http://schemas.microsoft.com/office/drawing/2014/main" id="{BFD89AB9-81A4-44F0-93D8-2533361C31D0}"/>
              </a:ext>
            </a:extLst>
          </p:cNvPr>
          <p:cNvSpPr>
            <a:spLocks noGrp="1"/>
          </p:cNvSpPr>
          <p:nvPr>
            <p:ph type="sldNum" sz="quarter" idx="12"/>
            <p:custDataLst>
              <p:tags r:id="rId3"/>
            </p:custDataLst>
          </p:nvPr>
        </p:nvSpPr>
        <p:spPr/>
        <p:txBody>
          <a:bodyPr/>
          <a:lstStyle/>
          <a:p>
            <a:fld id="{B3DC7CD3-E059-442A-912E-598EA0B387A3}" type="slidenum">
              <a:rPr lang="fr-FR" smtClean="0"/>
              <a:t>38</a:t>
            </a:fld>
            <a:endParaRPr lang="fr-FR"/>
          </a:p>
        </p:txBody>
      </p:sp>
      <p:sp>
        <p:nvSpPr>
          <p:cNvPr id="8" name="Titre 5">
            <a:extLst>
              <a:ext uri="{FF2B5EF4-FFF2-40B4-BE49-F238E27FC236}">
                <a16:creationId xmlns:a16="http://schemas.microsoft.com/office/drawing/2014/main" id="{5FA1234A-6051-431B-8C5F-9F415A5E9552}"/>
              </a:ext>
            </a:extLst>
          </p:cNvPr>
          <p:cNvSpPr>
            <a:spLocks noGrp="1"/>
          </p:cNvSpPr>
          <p:nvPr>
            <p:ph type="title"/>
          </p:nvPr>
        </p:nvSpPr>
        <p:spPr>
          <a:xfrm>
            <a:off x="605050" y="308084"/>
            <a:ext cx="10748749" cy="456145"/>
          </a:xfrm>
          <a:solidFill>
            <a:srgbClr val="BC1C5F"/>
          </a:solidFill>
        </p:spPr>
        <p:txBody>
          <a:bodyPr>
            <a:normAutofit/>
          </a:bodyPr>
          <a:lstStyle/>
          <a:p>
            <a:pPr algn="ctr"/>
            <a:r>
              <a:rPr lang="en-US" sz="2000" b="1" dirty="0">
                <a:solidFill>
                  <a:schemeClr val="bg1"/>
                </a:solidFill>
                <a:latin typeface="+mn-lt"/>
              </a:rPr>
              <a:t>ACCESS THE SOFT SKILLS MODULE</a:t>
            </a:r>
          </a:p>
        </p:txBody>
      </p:sp>
    </p:spTree>
    <p:extLst>
      <p:ext uri="{BB962C8B-B14F-4D97-AF65-F5344CB8AC3E}">
        <p14:creationId xmlns:p14="http://schemas.microsoft.com/office/powerpoint/2010/main" val="39456730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3D226F70-6EBC-458B-81F1-4D6BA6978B80}"/>
              </a:ext>
            </a:extLst>
          </p:cNvPr>
          <p:cNvSpPr txBox="1"/>
          <p:nvPr>
            <p:custDataLst>
              <p:tags r:id="rId1"/>
            </p:custDataLst>
          </p:nvPr>
        </p:nvSpPr>
        <p:spPr>
          <a:xfrm>
            <a:off x="605051" y="324364"/>
            <a:ext cx="10800000" cy="338554"/>
          </a:xfrm>
          <a:prstGeom prst="rect">
            <a:avLst/>
          </a:prstGeom>
          <a:noFill/>
        </p:spPr>
        <p:txBody>
          <a:bodyPr wrap="square" rtlCol="0">
            <a:spAutoFit/>
          </a:bodyPr>
          <a:lstStyle/>
          <a:p>
            <a:r>
              <a:rPr lang="fr-FR" sz="1600" dirty="0"/>
              <a:t>You </a:t>
            </a:r>
            <a:r>
              <a:rPr lang="fr-FR" sz="1600" dirty="0" err="1"/>
              <a:t>will</a:t>
            </a:r>
            <a:r>
              <a:rPr lang="fr-FR" sz="1600" dirty="0"/>
              <a:t> arrive on the </a:t>
            </a:r>
            <a:r>
              <a:rPr lang="fr-FR" sz="1600" dirty="0" err="1"/>
              <a:t>followed</a:t>
            </a:r>
            <a:r>
              <a:rPr lang="fr-FR" sz="1600" dirty="0"/>
              <a:t> page </a:t>
            </a:r>
            <a:r>
              <a:rPr lang="fr-FR" sz="1600" dirty="0" err="1"/>
              <a:t>composed</a:t>
            </a:r>
            <a:r>
              <a:rPr lang="fr-FR" sz="1600" dirty="0"/>
              <a:t> of 2 </a:t>
            </a:r>
            <a:r>
              <a:rPr lang="fr-FR" sz="1600" dirty="0" err="1"/>
              <a:t>tabs</a:t>
            </a:r>
            <a:r>
              <a:rPr lang="fr-FR" sz="1600" dirty="0"/>
              <a:t> : </a:t>
            </a:r>
            <a:r>
              <a:rPr lang="fr-FR" sz="1600" dirty="0" err="1"/>
              <a:t>Tool</a:t>
            </a:r>
            <a:r>
              <a:rPr lang="fr-FR" sz="1600" dirty="0"/>
              <a:t> </a:t>
            </a:r>
            <a:r>
              <a:rPr lang="fr-FR" sz="1600" dirty="0" err="1"/>
              <a:t>cards</a:t>
            </a:r>
            <a:r>
              <a:rPr lang="fr-FR" sz="1600" dirty="0"/>
              <a:t> &amp; </a:t>
            </a:r>
            <a:r>
              <a:rPr lang="fr-FR" sz="1600" dirty="0" err="1"/>
              <a:t>Other</a:t>
            </a:r>
            <a:r>
              <a:rPr lang="fr-FR" sz="1600" dirty="0"/>
              <a:t> documentation </a:t>
            </a:r>
          </a:p>
        </p:txBody>
      </p:sp>
      <p:sp>
        <p:nvSpPr>
          <p:cNvPr id="7" name="Espace réservé du numéro de diapositive 6">
            <a:extLst>
              <a:ext uri="{FF2B5EF4-FFF2-40B4-BE49-F238E27FC236}">
                <a16:creationId xmlns:a16="http://schemas.microsoft.com/office/drawing/2014/main" id="{BFD89AB9-81A4-44F0-93D8-2533361C31D0}"/>
              </a:ext>
            </a:extLst>
          </p:cNvPr>
          <p:cNvSpPr>
            <a:spLocks noGrp="1"/>
          </p:cNvSpPr>
          <p:nvPr>
            <p:ph type="sldNum" sz="quarter" idx="12"/>
            <p:custDataLst>
              <p:tags r:id="rId2"/>
            </p:custDataLst>
          </p:nvPr>
        </p:nvSpPr>
        <p:spPr/>
        <p:txBody>
          <a:bodyPr/>
          <a:lstStyle/>
          <a:p>
            <a:fld id="{B3DC7CD3-E059-442A-912E-598EA0B387A3}" type="slidenum">
              <a:rPr lang="fr-FR" smtClean="0"/>
              <a:t>39</a:t>
            </a:fld>
            <a:endParaRPr lang="fr-FR"/>
          </a:p>
        </p:txBody>
      </p:sp>
      <p:pic>
        <p:nvPicPr>
          <p:cNvPr id="12" name="Image 11">
            <a:extLst>
              <a:ext uri="{FF2B5EF4-FFF2-40B4-BE49-F238E27FC236}">
                <a16:creationId xmlns:a16="http://schemas.microsoft.com/office/drawing/2014/main" id="{43990150-3957-C54D-A2A1-5590FCF9A44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875852"/>
            <a:ext cx="12192000" cy="1936376"/>
          </a:xfrm>
          <a:prstGeom prst="rect">
            <a:avLst/>
          </a:prstGeom>
        </p:spPr>
      </p:pic>
      <p:sp>
        <p:nvSpPr>
          <p:cNvPr id="13" name="ZoneTexte 12">
            <a:extLst>
              <a:ext uri="{FF2B5EF4-FFF2-40B4-BE49-F238E27FC236}">
                <a16:creationId xmlns:a16="http://schemas.microsoft.com/office/drawing/2014/main" id="{7EDE505E-D10D-2144-9785-A54D8B60CAEA}"/>
              </a:ext>
            </a:extLst>
          </p:cNvPr>
          <p:cNvSpPr txBox="1"/>
          <p:nvPr>
            <p:custDataLst>
              <p:tags r:id="rId3"/>
            </p:custDataLst>
          </p:nvPr>
        </p:nvSpPr>
        <p:spPr>
          <a:xfrm>
            <a:off x="605051" y="2690308"/>
            <a:ext cx="4775521" cy="1815882"/>
          </a:xfrm>
          <a:prstGeom prst="rect">
            <a:avLst/>
          </a:prstGeom>
          <a:noFill/>
        </p:spPr>
        <p:txBody>
          <a:bodyPr wrap="square" rtlCol="0">
            <a:spAutoFit/>
          </a:bodyPr>
          <a:lstStyle/>
          <a:p>
            <a:pPr algn="ctr"/>
            <a:r>
              <a:rPr lang="en-US" sz="1600" b="1" dirty="0">
                <a:solidFill>
                  <a:srgbClr val="BC1C5F"/>
                </a:solidFill>
                <a:hlinkClick r:id="rId10" action="ppaction://hlinksldjump"/>
              </a:rPr>
              <a:t>Consult all the tool cards </a:t>
            </a:r>
            <a:endParaRPr lang="fr-FR" sz="1600" b="1" dirty="0">
              <a:solidFill>
                <a:srgbClr val="BC1C5F"/>
              </a:solidFill>
            </a:endParaRPr>
          </a:p>
          <a:p>
            <a:pPr algn="just"/>
            <a:endParaRPr lang="fr-FR" sz="1600" dirty="0">
              <a:solidFill>
                <a:srgbClr val="BC1C5F"/>
              </a:solidFill>
            </a:endParaRPr>
          </a:p>
          <a:p>
            <a:pPr algn="just"/>
            <a:r>
              <a:rPr lang="en-US" sz="1600" dirty="0">
                <a:solidFill>
                  <a:srgbClr val="BC1C5F"/>
                </a:solidFill>
              </a:rPr>
              <a:t>By clicking on this tab, you can consult all the 88 </a:t>
            </a:r>
            <a:r>
              <a:rPr lang="en-US" sz="1600" dirty="0" err="1">
                <a:solidFill>
                  <a:srgbClr val="BC1C5F"/>
                </a:solidFill>
              </a:rPr>
              <a:t>toolcards</a:t>
            </a:r>
            <a:r>
              <a:rPr lang="en-US" sz="1600" dirty="0">
                <a:solidFill>
                  <a:srgbClr val="BC1C5F"/>
                </a:solidFill>
              </a:rPr>
              <a:t> that have been developed during the project and that can be used to train in soft skills. These tools require some equipment and can be easily adapted to different contexts. </a:t>
            </a:r>
          </a:p>
        </p:txBody>
      </p:sp>
      <p:sp>
        <p:nvSpPr>
          <p:cNvPr id="14" name="ZoneTexte 13">
            <a:extLst>
              <a:ext uri="{FF2B5EF4-FFF2-40B4-BE49-F238E27FC236}">
                <a16:creationId xmlns:a16="http://schemas.microsoft.com/office/drawing/2014/main" id="{934F508D-9558-C148-968E-1213EFC860DA}"/>
              </a:ext>
            </a:extLst>
          </p:cNvPr>
          <p:cNvSpPr txBox="1"/>
          <p:nvPr>
            <p:custDataLst>
              <p:tags r:id="rId4"/>
            </p:custDataLst>
          </p:nvPr>
        </p:nvSpPr>
        <p:spPr>
          <a:xfrm>
            <a:off x="5928361" y="2657219"/>
            <a:ext cx="5425439" cy="1815882"/>
          </a:xfrm>
          <a:prstGeom prst="rect">
            <a:avLst/>
          </a:prstGeom>
          <a:noFill/>
        </p:spPr>
        <p:txBody>
          <a:bodyPr wrap="square" rtlCol="0">
            <a:spAutoFit/>
          </a:bodyPr>
          <a:lstStyle/>
          <a:p>
            <a:pPr algn="ctr"/>
            <a:r>
              <a:rPr lang="en-US" sz="1600" b="1" dirty="0">
                <a:solidFill>
                  <a:srgbClr val="BC1C5F"/>
                </a:solidFill>
                <a:hlinkClick r:id="rId11" action="ppaction://hlinksldjump"/>
              </a:rPr>
              <a:t>Consult all the other documents </a:t>
            </a:r>
            <a:endParaRPr lang="fr-FR" sz="1600" b="1" dirty="0">
              <a:solidFill>
                <a:srgbClr val="BC1C5F"/>
              </a:solidFill>
            </a:endParaRPr>
          </a:p>
          <a:p>
            <a:pPr algn="just"/>
            <a:endParaRPr lang="fr-FR" sz="1600" dirty="0">
              <a:solidFill>
                <a:srgbClr val="BC1C5F"/>
              </a:solidFill>
            </a:endParaRPr>
          </a:p>
          <a:p>
            <a:pPr algn="just"/>
            <a:r>
              <a:rPr lang="en-US" sz="1600" dirty="0">
                <a:solidFill>
                  <a:srgbClr val="BC1C5F"/>
                </a:solidFill>
              </a:rPr>
              <a:t>By clicking on this tab, you can consult other resources that have been developed to facilitate the appropriation of the Soft skills project by trainers, technical supervisors, tutors and assessors and to enable them to train and assess soft skills autonomously and independently.</a:t>
            </a:r>
            <a:endParaRPr lang="fr-FR" sz="1600" dirty="0">
              <a:solidFill>
                <a:srgbClr val="BC1C5F"/>
              </a:solidFill>
            </a:endParaRPr>
          </a:p>
        </p:txBody>
      </p:sp>
      <p:pic>
        <p:nvPicPr>
          <p:cNvPr id="15" name="Image 14">
            <a:extLst>
              <a:ext uri="{FF2B5EF4-FFF2-40B4-BE49-F238E27FC236}">
                <a16:creationId xmlns:a16="http://schemas.microsoft.com/office/drawing/2014/main" id="{3BEC8F5D-670F-A34D-AD70-B73C53D4121E}"/>
              </a:ext>
            </a:extLst>
          </p:cNvPr>
          <p:cNvPicPr>
            <a:picLocks noChangeAspect="1"/>
          </p:cNvPicPr>
          <p:nvPr>
            <p:custDataLst>
              <p:tags r:id="rId5"/>
            </p:custDataLst>
          </p:nvPr>
        </p:nvPicPr>
        <p:blipFill>
          <a:blip r:embed="rId12"/>
          <a:stretch>
            <a:fillRect/>
          </a:stretch>
        </p:blipFill>
        <p:spPr>
          <a:xfrm>
            <a:off x="605051" y="4628110"/>
            <a:ext cx="2000043" cy="2212975"/>
          </a:xfrm>
          <a:prstGeom prst="rect">
            <a:avLst/>
          </a:prstGeom>
        </p:spPr>
      </p:pic>
      <p:sp>
        <p:nvSpPr>
          <p:cNvPr id="16" name="Bulle narrative : rectangle 18">
            <a:extLst>
              <a:ext uri="{FF2B5EF4-FFF2-40B4-BE49-F238E27FC236}">
                <a16:creationId xmlns:a16="http://schemas.microsoft.com/office/drawing/2014/main" id="{77A00B6E-D31A-7748-9690-9D1C4BB1C759}"/>
              </a:ext>
            </a:extLst>
          </p:cNvPr>
          <p:cNvSpPr/>
          <p:nvPr>
            <p:custDataLst>
              <p:tags r:id="rId6"/>
            </p:custDataLst>
          </p:nvPr>
        </p:nvSpPr>
        <p:spPr>
          <a:xfrm>
            <a:off x="3743665" y="5714469"/>
            <a:ext cx="3243334" cy="1047001"/>
          </a:xfrm>
          <a:prstGeom prst="wedgeRectCallout">
            <a:avLst>
              <a:gd name="adj1" fmla="val -69890"/>
              <a:gd name="adj2" fmla="val -74621"/>
            </a:avLst>
          </a:prstGeom>
          <a:solidFill>
            <a:srgbClr val="BC1C5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The documents and </a:t>
            </a:r>
            <a:r>
              <a:rPr lang="en-US" sz="1600" dirty="0" err="1">
                <a:solidFill>
                  <a:schemeClr val="bg1"/>
                </a:solidFill>
              </a:rPr>
              <a:t>toolcards</a:t>
            </a:r>
            <a:r>
              <a:rPr lang="en-US" sz="1600" dirty="0">
                <a:solidFill>
                  <a:schemeClr val="bg1"/>
                </a:solidFill>
              </a:rPr>
              <a:t> are available in different languages ​​(English, French, Spanish, German, Slovenian)</a:t>
            </a:r>
            <a:endParaRPr lang="fr-FR" sz="1600" dirty="0">
              <a:solidFill>
                <a:schemeClr val="bg1"/>
              </a:solidFill>
            </a:endParaRPr>
          </a:p>
        </p:txBody>
      </p:sp>
      <p:sp>
        <p:nvSpPr>
          <p:cNvPr id="17" name="Accolade fermante 16">
            <a:extLst>
              <a:ext uri="{FF2B5EF4-FFF2-40B4-BE49-F238E27FC236}">
                <a16:creationId xmlns:a16="http://schemas.microsoft.com/office/drawing/2014/main" id="{DCD3D3D4-3CF4-B74E-A33C-699698305B7A}"/>
              </a:ext>
            </a:extLst>
          </p:cNvPr>
          <p:cNvSpPr/>
          <p:nvPr>
            <p:custDataLst>
              <p:tags r:id="rId7"/>
            </p:custDataLst>
          </p:nvPr>
        </p:nvSpPr>
        <p:spPr>
          <a:xfrm>
            <a:off x="2635364" y="4683784"/>
            <a:ext cx="457200" cy="2077687"/>
          </a:xfrm>
          <a:prstGeom prst="rightBrace">
            <a:avLst/>
          </a:prstGeom>
          <a:ln w="38100">
            <a:solidFill>
              <a:srgbClr val="BC1C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95884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614B82B-E419-427A-8A30-52482FDD5D9D}"/>
              </a:ext>
            </a:extLst>
          </p:cNvPr>
          <p:cNvSpPr>
            <a:spLocks noGrp="1"/>
          </p:cNvSpPr>
          <p:nvPr>
            <p:ph type="sldNum" sz="quarter" idx="12"/>
          </p:nvPr>
        </p:nvSpPr>
        <p:spPr/>
        <p:txBody>
          <a:bodyPr/>
          <a:lstStyle/>
          <a:p>
            <a:fld id="{B3DC7CD3-E059-442A-912E-598EA0B387A3}" type="slidenum">
              <a:rPr lang="fr-FR" smtClean="0"/>
              <a:pPr/>
              <a:t>4</a:t>
            </a:fld>
            <a:endParaRPr lang="fr-FR" dirty="0"/>
          </a:p>
        </p:txBody>
      </p:sp>
      <p:sp>
        <p:nvSpPr>
          <p:cNvPr id="5" name="ZoneTexte 4">
            <a:extLst>
              <a:ext uri="{FF2B5EF4-FFF2-40B4-BE49-F238E27FC236}">
                <a16:creationId xmlns:a16="http://schemas.microsoft.com/office/drawing/2014/main" id="{14627541-D82B-41FE-9CFA-0AFD1C8C955C}"/>
              </a:ext>
            </a:extLst>
          </p:cNvPr>
          <p:cNvSpPr txBox="1"/>
          <p:nvPr/>
        </p:nvSpPr>
        <p:spPr>
          <a:xfrm>
            <a:off x="852407" y="2806183"/>
            <a:ext cx="8324193" cy="3139321"/>
          </a:xfrm>
          <a:prstGeom prst="rect">
            <a:avLst/>
          </a:prstGeom>
          <a:noFill/>
        </p:spPr>
        <p:txBody>
          <a:bodyPr wrap="square">
            <a:spAutoFit/>
          </a:bodyPr>
          <a:lstStyle/>
          <a:p>
            <a:endParaRPr lang="en-US" dirty="0">
              <a:hlinkClick r:id="rId4" action="ppaction://hlinksldjump"/>
            </a:endParaRPr>
          </a:p>
          <a:p>
            <a:pPr marL="742950" lvl="1" indent="-285750">
              <a:buFont typeface="Arial" panose="020B0604020202020204" pitchFamily="34" charset="0"/>
              <a:buChar char="•"/>
            </a:pPr>
            <a:r>
              <a:rPr lang="en-US" dirty="0"/>
              <a:t>Access MOBIPASS</a:t>
            </a:r>
          </a:p>
          <a:p>
            <a:pPr marL="742950" lvl="1" indent="-285750">
              <a:buFont typeface="Arial" panose="020B0604020202020204" pitchFamily="34" charset="0"/>
              <a:buChar char="•"/>
            </a:pPr>
            <a:r>
              <a:rPr lang="en-US" dirty="0"/>
              <a:t>Access the different soft skills modules</a:t>
            </a:r>
          </a:p>
          <a:p>
            <a:pPr marL="742950" lvl="1" indent="-285750">
              <a:buFont typeface="Arial" panose="020B0604020202020204" pitchFamily="34" charset="0"/>
              <a:buChar char="•"/>
            </a:pPr>
            <a:r>
              <a:rPr lang="en-US" dirty="0"/>
              <a:t>Consult the entire soft skills database </a:t>
            </a:r>
          </a:p>
          <a:p>
            <a:pPr marL="742950" lvl="1" indent="-285750">
              <a:buFont typeface="Arial" panose="020B0604020202020204" pitchFamily="34" charset="0"/>
              <a:buChar char="•"/>
            </a:pPr>
            <a:r>
              <a:rPr lang="en-US" dirty="0"/>
              <a:t>Save initial placements</a:t>
            </a:r>
          </a:p>
          <a:p>
            <a:pPr marL="742950" lvl="1" indent="-285750">
              <a:buFont typeface="Arial" panose="020B0604020202020204" pitchFamily="34" charset="0"/>
              <a:buChar char="•"/>
            </a:pPr>
            <a:r>
              <a:rPr lang="en-US" dirty="0"/>
              <a:t>Consult initial placements results</a:t>
            </a:r>
          </a:p>
          <a:p>
            <a:pPr marL="742950" lvl="1" indent="-285750">
              <a:buFont typeface="Arial" panose="020B0604020202020204" pitchFamily="34" charset="0"/>
              <a:buChar char="•"/>
            </a:pPr>
            <a:r>
              <a:rPr lang="en-US" dirty="0"/>
              <a:t>Record assessments</a:t>
            </a:r>
          </a:p>
          <a:p>
            <a:pPr marL="742950" lvl="1" indent="-285750">
              <a:buFont typeface="Arial" panose="020B0604020202020204" pitchFamily="34" charset="0"/>
              <a:buChar char="•"/>
            </a:pPr>
            <a:r>
              <a:rPr lang="en-US" dirty="0"/>
              <a:t>View assessments results</a:t>
            </a:r>
          </a:p>
          <a:p>
            <a:pPr marL="742950" lvl="1" indent="-285750">
              <a:buFont typeface="Arial" panose="020B0604020202020204" pitchFamily="34" charset="0"/>
              <a:buChar char="•"/>
            </a:pPr>
            <a:r>
              <a:rPr lang="en-US" dirty="0"/>
              <a:t>Record assessments through an ECVET occupational standards </a:t>
            </a:r>
          </a:p>
          <a:p>
            <a:pPr marL="742950" lvl="1" indent="-285750">
              <a:buFont typeface="Arial" panose="020B0604020202020204" pitchFamily="34" charset="0"/>
              <a:buChar char="•"/>
            </a:pPr>
            <a:r>
              <a:rPr lang="en-US" dirty="0"/>
              <a:t>View the ECVET occupational standard linked to soft skills </a:t>
            </a:r>
          </a:p>
          <a:p>
            <a:pPr marL="742950" lvl="1" indent="-285750">
              <a:buFont typeface="Arial" panose="020B0604020202020204" pitchFamily="34" charset="0"/>
              <a:buChar char="•"/>
            </a:pPr>
            <a:r>
              <a:rPr lang="en-US" dirty="0"/>
              <a:t>Generate </a:t>
            </a:r>
            <a:r>
              <a:rPr lang="en-US" dirty="0" err="1"/>
              <a:t>Cv’s</a:t>
            </a:r>
            <a:r>
              <a:rPr lang="en-US" dirty="0"/>
              <a:t> and skill portfolio </a:t>
            </a:r>
          </a:p>
        </p:txBody>
      </p:sp>
      <p:pic>
        <p:nvPicPr>
          <p:cNvPr id="7" name="Image 6">
            <a:extLst>
              <a:ext uri="{FF2B5EF4-FFF2-40B4-BE49-F238E27FC236}">
                <a16:creationId xmlns:a16="http://schemas.microsoft.com/office/drawing/2014/main" id="{0A8DCEFA-E2D8-4F10-9772-E2C485180643}"/>
              </a:ext>
            </a:extLst>
          </p:cNvPr>
          <p:cNvPicPr>
            <a:picLocks noChangeAspect="1"/>
          </p:cNvPicPr>
          <p:nvPr>
            <p:custDataLst>
              <p:tags r:id="rId1"/>
            </p:custDataLst>
          </p:nvPr>
        </p:nvPicPr>
        <p:blipFill>
          <a:blip r:embed="rId5"/>
          <a:stretch>
            <a:fillRect/>
          </a:stretch>
        </p:blipFill>
        <p:spPr>
          <a:xfrm>
            <a:off x="4895850" y="370601"/>
            <a:ext cx="2400300" cy="628650"/>
          </a:xfrm>
          <a:prstGeom prst="rect">
            <a:avLst/>
          </a:prstGeom>
          <a:ln>
            <a:noFill/>
          </a:ln>
          <a:effectLst>
            <a:outerShdw blurRad="292100" dist="139700" dir="2700000" algn="tl" rotWithShape="0">
              <a:srgbClr val="333333">
                <a:alpha val="65000"/>
              </a:srgbClr>
            </a:outerShdw>
          </a:effectLst>
        </p:spPr>
      </p:pic>
      <p:sp>
        <p:nvSpPr>
          <p:cNvPr id="2" name="ZoneTexte 1">
            <a:extLst>
              <a:ext uri="{FF2B5EF4-FFF2-40B4-BE49-F238E27FC236}">
                <a16:creationId xmlns:a16="http://schemas.microsoft.com/office/drawing/2014/main" id="{0882D3DC-EC0D-A440-A6FD-B408084FF0ED}"/>
              </a:ext>
            </a:extLst>
          </p:cNvPr>
          <p:cNvSpPr txBox="1"/>
          <p:nvPr/>
        </p:nvSpPr>
        <p:spPr>
          <a:xfrm>
            <a:off x="852407" y="1162373"/>
            <a:ext cx="10306373" cy="1938992"/>
          </a:xfrm>
          <a:prstGeom prst="rect">
            <a:avLst/>
          </a:prstGeom>
          <a:noFill/>
        </p:spPr>
        <p:txBody>
          <a:bodyPr wrap="square" rtlCol="0">
            <a:spAutoFit/>
          </a:bodyPr>
          <a:lstStyle/>
          <a:p>
            <a:r>
              <a:rPr lang="fr-FR" sz="2000" dirty="0"/>
              <a:t>On </a:t>
            </a:r>
            <a:r>
              <a:rPr lang="fr-FR" sz="2000" dirty="0" err="1"/>
              <a:t>Mobipass</a:t>
            </a:r>
            <a:r>
              <a:rPr lang="fr-FR" sz="2000" dirty="0"/>
              <a:t>, </a:t>
            </a:r>
            <a:r>
              <a:rPr lang="fr-FR" sz="2000" dirty="0" err="1"/>
              <a:t>it</a:t>
            </a:r>
            <a:r>
              <a:rPr lang="fr-FR" sz="2000" dirty="0"/>
              <a:t> </a:t>
            </a:r>
            <a:r>
              <a:rPr lang="fr-FR" sz="2000" dirty="0" err="1"/>
              <a:t>is</a:t>
            </a:r>
            <a:r>
              <a:rPr lang="fr-FR" sz="2000" dirty="0"/>
              <a:t> possible to </a:t>
            </a:r>
            <a:r>
              <a:rPr lang="fr-FR" sz="2000" dirty="0" err="1"/>
              <a:t>consult</a:t>
            </a:r>
            <a:r>
              <a:rPr lang="fr-FR" sz="2000" dirty="0"/>
              <a:t> the </a:t>
            </a:r>
            <a:r>
              <a:rPr lang="fr-FR" sz="2000" dirty="0" err="1"/>
              <a:t>occupational</a:t>
            </a:r>
            <a:r>
              <a:rPr lang="fr-FR" sz="2000" dirty="0"/>
              <a:t> standards </a:t>
            </a:r>
            <a:r>
              <a:rPr lang="fr-FR" sz="2000" dirty="0" err="1"/>
              <a:t>linked</a:t>
            </a:r>
            <a:r>
              <a:rPr lang="fr-FR" sz="2000" dirty="0"/>
              <a:t> to soft </a:t>
            </a:r>
            <a:r>
              <a:rPr lang="fr-FR" sz="2000" dirty="0" err="1"/>
              <a:t>skills</a:t>
            </a:r>
            <a:r>
              <a:rPr lang="fr-FR" sz="2000" dirty="0"/>
              <a:t> as </a:t>
            </a:r>
            <a:r>
              <a:rPr lang="fr-FR" sz="2000" dirty="0" err="1"/>
              <a:t>weel</a:t>
            </a:r>
            <a:r>
              <a:rPr lang="fr-FR" sz="2000" dirty="0"/>
              <a:t> as the Soft </a:t>
            </a:r>
            <a:r>
              <a:rPr lang="fr-FR" sz="2000" dirty="0" err="1"/>
              <a:t>skills</a:t>
            </a:r>
            <a:r>
              <a:rPr lang="fr-FR" sz="2000" dirty="0"/>
              <a:t> </a:t>
            </a:r>
            <a:r>
              <a:rPr lang="fr-FR" sz="2000" dirty="0" err="1"/>
              <a:t>occupational</a:t>
            </a:r>
            <a:r>
              <a:rPr lang="fr-FR" sz="2000" dirty="0"/>
              <a:t> standard. At the </a:t>
            </a:r>
            <a:r>
              <a:rPr lang="fr-FR" sz="2000" dirty="0" err="1"/>
              <a:t>same</a:t>
            </a:r>
            <a:r>
              <a:rPr lang="fr-FR" sz="2000" dirty="0"/>
              <a:t> time </a:t>
            </a:r>
            <a:r>
              <a:rPr lang="fr-FR" sz="2000" dirty="0" err="1"/>
              <a:t>it</a:t>
            </a:r>
            <a:r>
              <a:rPr lang="fr-FR" sz="2000" dirty="0"/>
              <a:t> </a:t>
            </a:r>
            <a:r>
              <a:rPr lang="fr-FR" sz="2000" dirty="0" err="1"/>
              <a:t>is</a:t>
            </a:r>
            <a:r>
              <a:rPr lang="fr-FR" sz="2000" dirty="0"/>
              <a:t> possible to record the </a:t>
            </a:r>
            <a:r>
              <a:rPr lang="fr-FR" sz="2000" dirty="0" err="1"/>
              <a:t>results</a:t>
            </a:r>
            <a:r>
              <a:rPr lang="fr-FR" sz="2000" dirty="0"/>
              <a:t> of placements and </a:t>
            </a:r>
            <a:r>
              <a:rPr lang="fr-FR" sz="2000" dirty="0" err="1"/>
              <a:t>assessments</a:t>
            </a:r>
            <a:r>
              <a:rPr lang="fr-FR" sz="2000" dirty="0"/>
              <a:t>, to </a:t>
            </a:r>
            <a:r>
              <a:rPr lang="fr-FR" sz="2000" dirty="0" err="1"/>
              <a:t>consult</a:t>
            </a:r>
            <a:r>
              <a:rPr lang="fr-FR" sz="2000" dirty="0"/>
              <a:t> and </a:t>
            </a:r>
            <a:r>
              <a:rPr lang="fr-FR" sz="2000" dirty="0" err="1"/>
              <a:t>visualize</a:t>
            </a:r>
            <a:r>
              <a:rPr lang="fr-FR" sz="2000" dirty="0"/>
              <a:t> </a:t>
            </a:r>
            <a:r>
              <a:rPr lang="fr-FR" sz="2000" dirty="0" err="1"/>
              <a:t>them</a:t>
            </a:r>
            <a:r>
              <a:rPr lang="fr-FR" sz="2000" dirty="0"/>
              <a:t> and to </a:t>
            </a:r>
            <a:r>
              <a:rPr lang="fr-FR" sz="2000" dirty="0" err="1"/>
              <a:t>automaticaly</a:t>
            </a:r>
            <a:r>
              <a:rPr lang="fr-FR" sz="2000" dirty="0"/>
              <a:t> </a:t>
            </a:r>
            <a:r>
              <a:rPr lang="fr-FR" sz="2000" dirty="0" err="1"/>
              <a:t>generate</a:t>
            </a:r>
            <a:r>
              <a:rPr lang="fr-FR" sz="2000" dirty="0"/>
              <a:t> </a:t>
            </a:r>
            <a:r>
              <a:rPr lang="fr-FR" sz="2000" dirty="0" err="1"/>
              <a:t>CVs</a:t>
            </a:r>
            <a:r>
              <a:rPr lang="fr-FR" sz="2000" dirty="0"/>
              <a:t> ans </a:t>
            </a:r>
            <a:r>
              <a:rPr lang="fr-FR" sz="2000" dirty="0" err="1"/>
              <a:t>skills</a:t>
            </a:r>
            <a:r>
              <a:rPr lang="fr-FR" sz="2000" dirty="0"/>
              <a:t> portfolio. </a:t>
            </a:r>
          </a:p>
          <a:p>
            <a:endParaRPr lang="fr-FR" sz="2000" dirty="0"/>
          </a:p>
          <a:p>
            <a:r>
              <a:rPr lang="fr-FR" sz="2000" dirty="0"/>
              <a:t>On the </a:t>
            </a:r>
            <a:r>
              <a:rPr lang="fr-FR" sz="2000" dirty="0" err="1"/>
              <a:t>followed</a:t>
            </a:r>
            <a:r>
              <a:rPr lang="fr-FR" sz="2000" dirty="0"/>
              <a:t> pages </a:t>
            </a:r>
            <a:r>
              <a:rPr lang="fr-FR" sz="2000" dirty="0" err="1"/>
              <a:t>you</a:t>
            </a:r>
            <a:r>
              <a:rPr lang="fr-FR" sz="2000" dirty="0"/>
              <a:t> </a:t>
            </a:r>
            <a:r>
              <a:rPr lang="fr-FR" sz="2000" dirty="0" err="1"/>
              <a:t>will</a:t>
            </a:r>
            <a:r>
              <a:rPr lang="fr-FR" sz="2000" dirty="0"/>
              <a:t> </a:t>
            </a:r>
            <a:r>
              <a:rPr lang="fr-FR" sz="2000" dirty="0" err="1"/>
              <a:t>learn</a:t>
            </a:r>
            <a:r>
              <a:rPr lang="fr-FR" sz="2000" dirty="0"/>
              <a:t> how to :</a:t>
            </a:r>
          </a:p>
        </p:txBody>
      </p:sp>
    </p:spTree>
    <p:extLst>
      <p:ext uri="{BB962C8B-B14F-4D97-AF65-F5344CB8AC3E}">
        <p14:creationId xmlns:p14="http://schemas.microsoft.com/office/powerpoint/2010/main" val="3705309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365FE462-75D8-4BC2-A431-C7F96BE58D29}"/>
              </a:ext>
            </a:extLst>
          </p:cNvPr>
          <p:cNvPicPr>
            <a:picLocks noChangeAspect="1"/>
          </p:cNvPicPr>
          <p:nvPr/>
        </p:nvPicPr>
        <p:blipFill rotWithShape="1">
          <a:blip r:embed="rId8"/>
          <a:srcRect t="8163" r="1042" b="9917"/>
          <a:stretch/>
        </p:blipFill>
        <p:spPr>
          <a:xfrm>
            <a:off x="618303" y="1807946"/>
            <a:ext cx="10800000" cy="5029034"/>
          </a:xfrm>
          <a:prstGeom prst="rect">
            <a:avLst/>
          </a:prstGeom>
        </p:spPr>
      </p:pic>
      <p:sp>
        <p:nvSpPr>
          <p:cNvPr id="6" name="ZoneTexte 5">
            <a:extLst>
              <a:ext uri="{FF2B5EF4-FFF2-40B4-BE49-F238E27FC236}">
                <a16:creationId xmlns:a16="http://schemas.microsoft.com/office/drawing/2014/main" id="{3D226F70-6EBC-458B-81F1-4D6BA6978B80}"/>
              </a:ext>
            </a:extLst>
          </p:cNvPr>
          <p:cNvSpPr txBox="1"/>
          <p:nvPr>
            <p:custDataLst>
              <p:tags r:id="rId1"/>
            </p:custDataLst>
          </p:nvPr>
        </p:nvSpPr>
        <p:spPr>
          <a:xfrm>
            <a:off x="605051" y="688875"/>
            <a:ext cx="10800000" cy="1077218"/>
          </a:xfrm>
          <a:prstGeom prst="rect">
            <a:avLst/>
          </a:prstGeom>
          <a:noFill/>
        </p:spPr>
        <p:txBody>
          <a:bodyPr wrap="square" rtlCol="0">
            <a:spAutoFit/>
          </a:bodyPr>
          <a:lstStyle/>
          <a:p>
            <a:r>
              <a:rPr lang="en-US" sz="1600" dirty="0"/>
              <a:t>You can view on this page all the tool cards available to facilitate your training</a:t>
            </a:r>
          </a:p>
          <a:p>
            <a:pPr marL="342900" indent="-342900">
              <a:buFont typeface="+mj-lt"/>
              <a:buAutoNum type="arabicPeriod"/>
            </a:pPr>
            <a:r>
              <a:rPr lang="en-US" sz="1600" dirty="0"/>
              <a:t>Slide the scroll bar on each of the tool sheets in order to read all the information related to it (number of participants, preparation, equipment, duration, phase, level, audience and documents to download)</a:t>
            </a:r>
          </a:p>
          <a:p>
            <a:pPr marL="342900" indent="-342900">
              <a:buFont typeface="+mj-lt"/>
              <a:buAutoNum type="arabicPeriod"/>
            </a:pPr>
            <a:r>
              <a:rPr lang="en-US" sz="1600" dirty="0"/>
              <a:t>Drag the scroll bar to view all the tool sheets. The database of tool sheets consists of 88 proposals</a:t>
            </a:r>
            <a:endParaRPr lang="fr-FR" sz="1600" dirty="0"/>
          </a:p>
        </p:txBody>
      </p:sp>
      <p:cxnSp>
        <p:nvCxnSpPr>
          <p:cNvPr id="7" name="Connecteur droit avec flèche 6">
            <a:extLst>
              <a:ext uri="{FF2B5EF4-FFF2-40B4-BE49-F238E27FC236}">
                <a16:creationId xmlns:a16="http://schemas.microsoft.com/office/drawing/2014/main" id="{ECAC01B9-B55A-4A1C-B98F-212822FD07B0}"/>
              </a:ext>
            </a:extLst>
          </p:cNvPr>
          <p:cNvCxnSpPr>
            <a:cxnSpLocks/>
          </p:cNvCxnSpPr>
          <p:nvPr>
            <p:custDataLst>
              <p:tags r:id="rId2"/>
            </p:custDataLst>
          </p:nvPr>
        </p:nvCxnSpPr>
        <p:spPr>
          <a:xfrm>
            <a:off x="6842381" y="4190906"/>
            <a:ext cx="0" cy="2376697"/>
          </a:xfrm>
          <a:prstGeom prst="straightConnector1">
            <a:avLst/>
          </a:prstGeom>
          <a:ln w="38100">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8DA8BB02-71CE-457D-9D62-415E9E8B847F}"/>
              </a:ext>
            </a:extLst>
          </p:cNvPr>
          <p:cNvCxnSpPr>
            <a:cxnSpLocks/>
          </p:cNvCxnSpPr>
          <p:nvPr>
            <p:custDataLst>
              <p:tags r:id="rId3"/>
            </p:custDataLst>
          </p:nvPr>
        </p:nvCxnSpPr>
        <p:spPr>
          <a:xfrm>
            <a:off x="11482806" y="3354261"/>
            <a:ext cx="0" cy="3515032"/>
          </a:xfrm>
          <a:prstGeom prst="straightConnector1">
            <a:avLst/>
          </a:prstGeom>
          <a:ln w="38100">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40523AF3-F6A4-43C9-AA45-93D0CF41B9E2}"/>
              </a:ext>
            </a:extLst>
          </p:cNvPr>
          <p:cNvSpPr txBox="1"/>
          <p:nvPr>
            <p:custDataLst>
              <p:tags r:id="rId4"/>
            </p:custDataLst>
          </p:nvPr>
        </p:nvSpPr>
        <p:spPr>
          <a:xfrm>
            <a:off x="11482806" y="4819568"/>
            <a:ext cx="391886" cy="369332"/>
          </a:xfrm>
          <a:prstGeom prst="rect">
            <a:avLst/>
          </a:prstGeom>
          <a:noFill/>
        </p:spPr>
        <p:txBody>
          <a:bodyPr wrap="square" rtlCol="0">
            <a:spAutoFit/>
          </a:bodyPr>
          <a:lstStyle/>
          <a:p>
            <a:pPr algn="ctr"/>
            <a:r>
              <a:rPr lang="fr-FR" b="1" dirty="0">
                <a:solidFill>
                  <a:srgbClr val="FF0000"/>
                </a:solidFill>
              </a:rPr>
              <a:t>2</a:t>
            </a:r>
          </a:p>
        </p:txBody>
      </p:sp>
      <p:sp>
        <p:nvSpPr>
          <p:cNvPr id="13" name="ZoneTexte 12">
            <a:extLst>
              <a:ext uri="{FF2B5EF4-FFF2-40B4-BE49-F238E27FC236}">
                <a16:creationId xmlns:a16="http://schemas.microsoft.com/office/drawing/2014/main" id="{CAB349FA-FC4D-4028-A9FB-41AA4CE1A485}"/>
              </a:ext>
            </a:extLst>
          </p:cNvPr>
          <p:cNvSpPr txBox="1"/>
          <p:nvPr>
            <p:custDataLst>
              <p:tags r:id="rId5"/>
            </p:custDataLst>
          </p:nvPr>
        </p:nvSpPr>
        <p:spPr>
          <a:xfrm>
            <a:off x="6870307" y="4006240"/>
            <a:ext cx="391886" cy="369332"/>
          </a:xfrm>
          <a:prstGeom prst="rect">
            <a:avLst/>
          </a:prstGeom>
          <a:noFill/>
        </p:spPr>
        <p:txBody>
          <a:bodyPr wrap="square" rtlCol="0">
            <a:spAutoFit/>
          </a:bodyPr>
          <a:lstStyle/>
          <a:p>
            <a:pPr algn="ctr"/>
            <a:r>
              <a:rPr lang="fr-FR" b="1" dirty="0">
                <a:solidFill>
                  <a:srgbClr val="FF0000"/>
                </a:solidFill>
              </a:rPr>
              <a:t>1</a:t>
            </a:r>
          </a:p>
        </p:txBody>
      </p:sp>
      <p:sp>
        <p:nvSpPr>
          <p:cNvPr id="14" name="Espace réservé du numéro de diapositive 13">
            <a:extLst>
              <a:ext uri="{FF2B5EF4-FFF2-40B4-BE49-F238E27FC236}">
                <a16:creationId xmlns:a16="http://schemas.microsoft.com/office/drawing/2014/main" id="{8658DD04-958D-4DCC-BAD8-3CDD6B82BA63}"/>
              </a:ext>
            </a:extLst>
          </p:cNvPr>
          <p:cNvSpPr>
            <a:spLocks noGrp="1"/>
          </p:cNvSpPr>
          <p:nvPr>
            <p:ph type="sldNum" sz="quarter" idx="12"/>
            <p:custDataLst>
              <p:tags r:id="rId6"/>
            </p:custDataLst>
          </p:nvPr>
        </p:nvSpPr>
        <p:spPr/>
        <p:txBody>
          <a:bodyPr/>
          <a:lstStyle/>
          <a:p>
            <a:fld id="{B3DC7CD3-E059-442A-912E-598EA0B387A3}" type="slidenum">
              <a:rPr lang="fr-FR" smtClean="0"/>
              <a:t>40</a:t>
            </a:fld>
            <a:endParaRPr lang="fr-FR"/>
          </a:p>
        </p:txBody>
      </p:sp>
      <p:sp>
        <p:nvSpPr>
          <p:cNvPr id="9" name="Titre 5">
            <a:extLst>
              <a:ext uri="{FF2B5EF4-FFF2-40B4-BE49-F238E27FC236}">
                <a16:creationId xmlns:a16="http://schemas.microsoft.com/office/drawing/2014/main" id="{D78D528C-7199-49C8-8716-E7C130F255CD}"/>
              </a:ext>
            </a:extLst>
          </p:cNvPr>
          <p:cNvSpPr>
            <a:spLocks noGrp="1"/>
          </p:cNvSpPr>
          <p:nvPr>
            <p:ph type="title"/>
          </p:nvPr>
        </p:nvSpPr>
        <p:spPr>
          <a:xfrm>
            <a:off x="605050" y="226839"/>
            <a:ext cx="10748749" cy="456145"/>
          </a:xfrm>
          <a:solidFill>
            <a:srgbClr val="BC1C5F"/>
          </a:solidFill>
        </p:spPr>
        <p:txBody>
          <a:bodyPr>
            <a:normAutofit/>
          </a:bodyPr>
          <a:lstStyle/>
          <a:p>
            <a:pPr algn="ctr"/>
            <a:r>
              <a:rPr lang="en-US" sz="2000" b="1" dirty="0">
                <a:solidFill>
                  <a:schemeClr val="bg1"/>
                </a:solidFill>
                <a:latin typeface="+mn-lt"/>
              </a:rPr>
              <a:t>CONSULT ALL THE TOOL CARDS </a:t>
            </a:r>
          </a:p>
        </p:txBody>
      </p:sp>
    </p:spTree>
    <p:extLst>
      <p:ext uri="{BB962C8B-B14F-4D97-AF65-F5344CB8AC3E}">
        <p14:creationId xmlns:p14="http://schemas.microsoft.com/office/powerpoint/2010/main" val="1627704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864AA0B-D9F1-45B8-A187-AB93292661F9}"/>
              </a:ext>
            </a:extLst>
          </p:cNvPr>
          <p:cNvPicPr>
            <a:picLocks noChangeAspect="1"/>
          </p:cNvPicPr>
          <p:nvPr/>
        </p:nvPicPr>
        <p:blipFill rotWithShape="1">
          <a:blip r:embed="rId8"/>
          <a:srcRect t="8740" r="1042" b="4445"/>
          <a:stretch/>
        </p:blipFill>
        <p:spPr>
          <a:xfrm>
            <a:off x="605051" y="1528484"/>
            <a:ext cx="10800000" cy="5329516"/>
          </a:xfrm>
          <a:prstGeom prst="rect">
            <a:avLst/>
          </a:prstGeom>
        </p:spPr>
      </p:pic>
      <p:sp>
        <p:nvSpPr>
          <p:cNvPr id="6" name="ZoneTexte 5">
            <a:extLst>
              <a:ext uri="{FF2B5EF4-FFF2-40B4-BE49-F238E27FC236}">
                <a16:creationId xmlns:a16="http://schemas.microsoft.com/office/drawing/2014/main" id="{3D226F70-6EBC-458B-81F1-4D6BA6978B80}"/>
              </a:ext>
            </a:extLst>
          </p:cNvPr>
          <p:cNvSpPr txBox="1"/>
          <p:nvPr>
            <p:custDataLst>
              <p:tags r:id="rId1"/>
            </p:custDataLst>
          </p:nvPr>
        </p:nvSpPr>
        <p:spPr>
          <a:xfrm>
            <a:off x="605051" y="801480"/>
            <a:ext cx="10800000" cy="584775"/>
          </a:xfrm>
          <a:prstGeom prst="rect">
            <a:avLst/>
          </a:prstGeom>
          <a:noFill/>
        </p:spPr>
        <p:txBody>
          <a:bodyPr wrap="square" rtlCol="0">
            <a:spAutoFit/>
          </a:bodyPr>
          <a:lstStyle/>
          <a:p>
            <a:pPr marL="342900" indent="-342900">
              <a:buFont typeface="+mj-lt"/>
              <a:buAutoNum type="arabicPeriod" startAt="3"/>
            </a:pPr>
            <a:r>
              <a:rPr lang="en-US" sz="1600" dirty="0"/>
              <a:t>You can search for a tool using the "Find a tool card" menu</a:t>
            </a:r>
          </a:p>
          <a:p>
            <a:pPr marL="342900" indent="-342900">
              <a:buFont typeface="+mj-lt"/>
              <a:buAutoNum type="arabicPeriod" startAt="3"/>
            </a:pPr>
            <a:r>
              <a:rPr lang="en-US" sz="1600" dirty="0"/>
              <a:t>To start the search click on</a:t>
            </a:r>
            <a:endParaRPr lang="fr-FR" sz="1600" dirty="0"/>
          </a:p>
        </p:txBody>
      </p:sp>
      <p:sp>
        <p:nvSpPr>
          <p:cNvPr id="14" name="Espace réservé du numéro de diapositive 13">
            <a:extLst>
              <a:ext uri="{FF2B5EF4-FFF2-40B4-BE49-F238E27FC236}">
                <a16:creationId xmlns:a16="http://schemas.microsoft.com/office/drawing/2014/main" id="{8658DD04-958D-4DCC-BAD8-3CDD6B82BA63}"/>
              </a:ext>
            </a:extLst>
          </p:cNvPr>
          <p:cNvSpPr>
            <a:spLocks noGrp="1"/>
          </p:cNvSpPr>
          <p:nvPr>
            <p:ph type="sldNum" sz="quarter" idx="12"/>
            <p:custDataLst>
              <p:tags r:id="rId2"/>
            </p:custDataLst>
          </p:nvPr>
        </p:nvSpPr>
        <p:spPr/>
        <p:txBody>
          <a:bodyPr/>
          <a:lstStyle/>
          <a:p>
            <a:fld id="{B3DC7CD3-E059-442A-912E-598EA0B387A3}" type="slidenum">
              <a:rPr lang="fr-FR" smtClean="0"/>
              <a:t>41</a:t>
            </a:fld>
            <a:endParaRPr lang="fr-FR"/>
          </a:p>
        </p:txBody>
      </p:sp>
      <p:sp>
        <p:nvSpPr>
          <p:cNvPr id="9" name="Ellipse 8">
            <a:extLst>
              <a:ext uri="{FF2B5EF4-FFF2-40B4-BE49-F238E27FC236}">
                <a16:creationId xmlns:a16="http://schemas.microsoft.com/office/drawing/2014/main" id="{E1910A71-FF46-4562-845A-73199B460916}"/>
              </a:ext>
            </a:extLst>
          </p:cNvPr>
          <p:cNvSpPr/>
          <p:nvPr>
            <p:custDataLst>
              <p:tags r:id="rId3"/>
            </p:custDataLst>
          </p:nvPr>
        </p:nvSpPr>
        <p:spPr>
          <a:xfrm>
            <a:off x="4524291" y="3340876"/>
            <a:ext cx="4703685" cy="361642"/>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BE323123-936C-4A28-8E94-1B6CD5FA5E0B}"/>
              </a:ext>
            </a:extLst>
          </p:cNvPr>
          <p:cNvSpPr/>
          <p:nvPr>
            <p:custDataLst>
              <p:tags r:id="rId4"/>
            </p:custDataLst>
          </p:nvPr>
        </p:nvSpPr>
        <p:spPr>
          <a:xfrm>
            <a:off x="9414589" y="3334130"/>
            <a:ext cx="914400" cy="361642"/>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73A4ECA3-9281-478A-B513-350D2BF65614}"/>
              </a:ext>
            </a:extLst>
          </p:cNvPr>
          <p:cNvSpPr txBox="1"/>
          <p:nvPr>
            <p:custDataLst>
              <p:tags r:id="rId5"/>
            </p:custDataLst>
          </p:nvPr>
        </p:nvSpPr>
        <p:spPr>
          <a:xfrm>
            <a:off x="4392943" y="3612934"/>
            <a:ext cx="391886" cy="369332"/>
          </a:xfrm>
          <a:prstGeom prst="rect">
            <a:avLst/>
          </a:prstGeom>
          <a:noFill/>
        </p:spPr>
        <p:txBody>
          <a:bodyPr wrap="square" rtlCol="0">
            <a:spAutoFit/>
          </a:bodyPr>
          <a:lstStyle/>
          <a:p>
            <a:pPr algn="ctr"/>
            <a:r>
              <a:rPr lang="fr-FR" b="1" dirty="0">
                <a:solidFill>
                  <a:srgbClr val="FF0000"/>
                </a:solidFill>
              </a:rPr>
              <a:t>3</a:t>
            </a:r>
          </a:p>
        </p:txBody>
      </p:sp>
      <p:sp>
        <p:nvSpPr>
          <p:cNvPr id="17" name="ZoneTexte 16">
            <a:extLst>
              <a:ext uri="{FF2B5EF4-FFF2-40B4-BE49-F238E27FC236}">
                <a16:creationId xmlns:a16="http://schemas.microsoft.com/office/drawing/2014/main" id="{90C65457-B5BA-4EB0-B9CD-BAEB7D66F224}"/>
              </a:ext>
            </a:extLst>
          </p:cNvPr>
          <p:cNvSpPr txBox="1"/>
          <p:nvPr>
            <p:custDataLst>
              <p:tags r:id="rId6"/>
            </p:custDataLst>
          </p:nvPr>
        </p:nvSpPr>
        <p:spPr>
          <a:xfrm>
            <a:off x="9227976" y="3612934"/>
            <a:ext cx="391886" cy="369332"/>
          </a:xfrm>
          <a:prstGeom prst="rect">
            <a:avLst/>
          </a:prstGeom>
          <a:noFill/>
        </p:spPr>
        <p:txBody>
          <a:bodyPr wrap="square" rtlCol="0">
            <a:spAutoFit/>
          </a:bodyPr>
          <a:lstStyle/>
          <a:p>
            <a:pPr algn="ctr"/>
            <a:r>
              <a:rPr lang="fr-FR" b="1" dirty="0">
                <a:solidFill>
                  <a:srgbClr val="FF0000"/>
                </a:solidFill>
              </a:rPr>
              <a:t>4</a:t>
            </a:r>
          </a:p>
        </p:txBody>
      </p:sp>
      <p:pic>
        <p:nvPicPr>
          <p:cNvPr id="5" name="Image 4">
            <a:extLst>
              <a:ext uri="{FF2B5EF4-FFF2-40B4-BE49-F238E27FC236}">
                <a16:creationId xmlns:a16="http://schemas.microsoft.com/office/drawing/2014/main" id="{6259AB10-66A0-4443-8B50-EAA8BE2DD5CC}"/>
              </a:ext>
            </a:extLst>
          </p:cNvPr>
          <p:cNvPicPr>
            <a:picLocks noChangeAspect="1"/>
          </p:cNvPicPr>
          <p:nvPr/>
        </p:nvPicPr>
        <p:blipFill>
          <a:blip r:embed="rId9"/>
          <a:stretch>
            <a:fillRect/>
          </a:stretch>
        </p:blipFill>
        <p:spPr>
          <a:xfrm>
            <a:off x="3296285" y="1082737"/>
            <a:ext cx="616000" cy="252000"/>
          </a:xfrm>
          <a:prstGeom prst="rect">
            <a:avLst/>
          </a:prstGeom>
        </p:spPr>
      </p:pic>
    </p:spTree>
    <p:extLst>
      <p:ext uri="{BB962C8B-B14F-4D97-AF65-F5344CB8AC3E}">
        <p14:creationId xmlns:p14="http://schemas.microsoft.com/office/powerpoint/2010/main" val="19455817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864AA0B-D9F1-45B8-A187-AB93292661F9}"/>
              </a:ext>
            </a:extLst>
          </p:cNvPr>
          <p:cNvPicPr>
            <a:picLocks noChangeAspect="1"/>
          </p:cNvPicPr>
          <p:nvPr/>
        </p:nvPicPr>
        <p:blipFill rotWithShape="1">
          <a:blip r:embed="rId6"/>
          <a:srcRect t="8740" r="1042" b="4445"/>
          <a:stretch/>
        </p:blipFill>
        <p:spPr>
          <a:xfrm>
            <a:off x="909400" y="1106877"/>
            <a:ext cx="10800000" cy="5329516"/>
          </a:xfrm>
          <a:prstGeom prst="rect">
            <a:avLst/>
          </a:prstGeom>
        </p:spPr>
      </p:pic>
      <p:sp>
        <p:nvSpPr>
          <p:cNvPr id="6" name="ZoneTexte 5">
            <a:extLst>
              <a:ext uri="{FF2B5EF4-FFF2-40B4-BE49-F238E27FC236}">
                <a16:creationId xmlns:a16="http://schemas.microsoft.com/office/drawing/2014/main" id="{3D226F70-6EBC-458B-81F1-4D6BA6978B80}"/>
              </a:ext>
            </a:extLst>
          </p:cNvPr>
          <p:cNvSpPr txBox="1"/>
          <p:nvPr>
            <p:custDataLst>
              <p:tags r:id="rId1"/>
            </p:custDataLst>
          </p:nvPr>
        </p:nvSpPr>
        <p:spPr>
          <a:xfrm>
            <a:off x="696000" y="358401"/>
            <a:ext cx="10800000" cy="338554"/>
          </a:xfrm>
          <a:prstGeom prst="rect">
            <a:avLst/>
          </a:prstGeom>
          <a:noFill/>
        </p:spPr>
        <p:txBody>
          <a:bodyPr wrap="square" rtlCol="0">
            <a:spAutoFit/>
          </a:bodyPr>
          <a:lstStyle/>
          <a:p>
            <a:r>
              <a:rPr lang="en-US" sz="1600" dirty="0"/>
              <a:t>5.    You can use filters to search for specific tools using the ”Filters" menu</a:t>
            </a:r>
          </a:p>
        </p:txBody>
      </p:sp>
      <p:sp>
        <p:nvSpPr>
          <p:cNvPr id="14" name="Espace réservé du numéro de diapositive 13">
            <a:extLst>
              <a:ext uri="{FF2B5EF4-FFF2-40B4-BE49-F238E27FC236}">
                <a16:creationId xmlns:a16="http://schemas.microsoft.com/office/drawing/2014/main" id="{8658DD04-958D-4DCC-BAD8-3CDD6B82BA63}"/>
              </a:ext>
            </a:extLst>
          </p:cNvPr>
          <p:cNvSpPr>
            <a:spLocks noGrp="1"/>
          </p:cNvSpPr>
          <p:nvPr>
            <p:ph type="sldNum" sz="quarter" idx="12"/>
            <p:custDataLst>
              <p:tags r:id="rId2"/>
            </p:custDataLst>
          </p:nvPr>
        </p:nvSpPr>
        <p:spPr/>
        <p:txBody>
          <a:bodyPr/>
          <a:lstStyle/>
          <a:p>
            <a:fld id="{B3DC7CD3-E059-442A-912E-598EA0B387A3}" type="slidenum">
              <a:rPr lang="fr-FR" smtClean="0"/>
              <a:t>42</a:t>
            </a:fld>
            <a:endParaRPr lang="fr-FR"/>
          </a:p>
        </p:txBody>
      </p:sp>
      <p:sp>
        <p:nvSpPr>
          <p:cNvPr id="9" name="Ellipse 8">
            <a:extLst>
              <a:ext uri="{FF2B5EF4-FFF2-40B4-BE49-F238E27FC236}">
                <a16:creationId xmlns:a16="http://schemas.microsoft.com/office/drawing/2014/main" id="{E1910A71-FF46-4562-845A-73199B460916}"/>
              </a:ext>
            </a:extLst>
          </p:cNvPr>
          <p:cNvSpPr/>
          <p:nvPr>
            <p:custDataLst>
              <p:tags r:id="rId3"/>
            </p:custDataLst>
          </p:nvPr>
        </p:nvSpPr>
        <p:spPr>
          <a:xfrm>
            <a:off x="10588729" y="2485452"/>
            <a:ext cx="1262911" cy="365125"/>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73A4ECA3-9281-478A-B513-350D2BF65614}"/>
              </a:ext>
            </a:extLst>
          </p:cNvPr>
          <p:cNvSpPr txBox="1"/>
          <p:nvPr>
            <p:custDataLst>
              <p:tags r:id="rId4"/>
            </p:custDataLst>
          </p:nvPr>
        </p:nvSpPr>
        <p:spPr>
          <a:xfrm>
            <a:off x="11709400" y="2116120"/>
            <a:ext cx="391886" cy="369332"/>
          </a:xfrm>
          <a:prstGeom prst="rect">
            <a:avLst/>
          </a:prstGeom>
          <a:noFill/>
        </p:spPr>
        <p:txBody>
          <a:bodyPr wrap="square" rtlCol="0">
            <a:spAutoFit/>
          </a:bodyPr>
          <a:lstStyle/>
          <a:p>
            <a:pPr algn="ctr"/>
            <a:r>
              <a:rPr lang="fr-FR" b="1" dirty="0">
                <a:solidFill>
                  <a:srgbClr val="FF0000"/>
                </a:solidFill>
              </a:rPr>
              <a:t>5</a:t>
            </a:r>
          </a:p>
        </p:txBody>
      </p:sp>
    </p:spTree>
    <p:extLst>
      <p:ext uri="{BB962C8B-B14F-4D97-AF65-F5344CB8AC3E}">
        <p14:creationId xmlns:p14="http://schemas.microsoft.com/office/powerpoint/2010/main" val="2136187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3">
            <a:extLst>
              <a:ext uri="{FF2B5EF4-FFF2-40B4-BE49-F238E27FC236}">
                <a16:creationId xmlns:a16="http://schemas.microsoft.com/office/drawing/2014/main" id="{8658DD04-958D-4DCC-BAD8-3CDD6B82BA63}"/>
              </a:ext>
            </a:extLst>
          </p:cNvPr>
          <p:cNvSpPr>
            <a:spLocks noGrp="1"/>
          </p:cNvSpPr>
          <p:nvPr>
            <p:ph type="sldNum" sz="quarter" idx="12"/>
            <p:custDataLst>
              <p:tags r:id="rId1"/>
            </p:custDataLst>
          </p:nvPr>
        </p:nvSpPr>
        <p:spPr/>
        <p:txBody>
          <a:bodyPr/>
          <a:lstStyle/>
          <a:p>
            <a:fld id="{B3DC7CD3-E059-442A-912E-598EA0B387A3}" type="slidenum">
              <a:rPr lang="fr-FR" smtClean="0"/>
              <a:t>43</a:t>
            </a:fld>
            <a:endParaRPr lang="fr-FR"/>
          </a:p>
        </p:txBody>
      </p:sp>
      <p:sp>
        <p:nvSpPr>
          <p:cNvPr id="10" name="ZoneTexte 9">
            <a:extLst>
              <a:ext uri="{FF2B5EF4-FFF2-40B4-BE49-F238E27FC236}">
                <a16:creationId xmlns:a16="http://schemas.microsoft.com/office/drawing/2014/main" id="{24E4ED61-3BE9-2E48-8072-39EEC5EDA301}"/>
              </a:ext>
            </a:extLst>
          </p:cNvPr>
          <p:cNvSpPr txBox="1"/>
          <p:nvPr>
            <p:custDataLst>
              <p:tags r:id="rId2"/>
            </p:custDataLst>
          </p:nvPr>
        </p:nvSpPr>
        <p:spPr>
          <a:xfrm>
            <a:off x="696000" y="358401"/>
            <a:ext cx="10800000" cy="369332"/>
          </a:xfrm>
          <a:prstGeom prst="rect">
            <a:avLst/>
          </a:prstGeom>
          <a:noFill/>
        </p:spPr>
        <p:txBody>
          <a:bodyPr wrap="square" rtlCol="0">
            <a:spAutoFit/>
          </a:bodyPr>
          <a:lstStyle/>
          <a:p>
            <a:pPr algn="ctr"/>
            <a:r>
              <a:rPr lang="en-US" b="1" dirty="0"/>
              <a:t>8 Different Filters </a:t>
            </a:r>
          </a:p>
        </p:txBody>
      </p:sp>
      <p:pic>
        <p:nvPicPr>
          <p:cNvPr id="3" name="Image 2">
            <a:extLst>
              <a:ext uri="{FF2B5EF4-FFF2-40B4-BE49-F238E27FC236}">
                <a16:creationId xmlns:a16="http://schemas.microsoft.com/office/drawing/2014/main" id="{F0D599EE-B343-004D-8F81-1976FFFCE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5902" y="873060"/>
            <a:ext cx="9293950" cy="5899212"/>
          </a:xfrm>
          <a:prstGeom prst="rect">
            <a:avLst/>
          </a:prstGeom>
        </p:spPr>
      </p:pic>
    </p:spTree>
    <p:extLst>
      <p:ext uri="{BB962C8B-B14F-4D97-AF65-F5344CB8AC3E}">
        <p14:creationId xmlns:p14="http://schemas.microsoft.com/office/powerpoint/2010/main" val="1210910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16E78129-2D51-4624-B33F-0AB05224BF38}"/>
              </a:ext>
            </a:extLst>
          </p:cNvPr>
          <p:cNvPicPr>
            <a:picLocks noChangeAspect="1"/>
          </p:cNvPicPr>
          <p:nvPr/>
        </p:nvPicPr>
        <p:blipFill rotWithShape="1">
          <a:blip r:embed="rId9"/>
          <a:srcRect t="15703" r="1042" b="3765"/>
          <a:stretch/>
        </p:blipFill>
        <p:spPr>
          <a:xfrm>
            <a:off x="611687" y="1897438"/>
            <a:ext cx="10800000" cy="4943825"/>
          </a:xfrm>
          <a:prstGeom prst="rect">
            <a:avLst/>
          </a:prstGeom>
        </p:spPr>
      </p:pic>
      <p:sp>
        <p:nvSpPr>
          <p:cNvPr id="6" name="ZoneTexte 5">
            <a:extLst>
              <a:ext uri="{FF2B5EF4-FFF2-40B4-BE49-F238E27FC236}">
                <a16:creationId xmlns:a16="http://schemas.microsoft.com/office/drawing/2014/main" id="{3D226F70-6EBC-458B-81F1-4D6BA6978B80}"/>
              </a:ext>
            </a:extLst>
          </p:cNvPr>
          <p:cNvSpPr txBox="1"/>
          <p:nvPr>
            <p:custDataLst>
              <p:tags r:id="rId1"/>
            </p:custDataLst>
          </p:nvPr>
        </p:nvSpPr>
        <p:spPr>
          <a:xfrm>
            <a:off x="605051" y="561655"/>
            <a:ext cx="10800000" cy="1323439"/>
          </a:xfrm>
          <a:prstGeom prst="rect">
            <a:avLst/>
          </a:prstGeom>
          <a:noFill/>
        </p:spPr>
        <p:txBody>
          <a:bodyPr wrap="square" rtlCol="0">
            <a:spAutoFit/>
          </a:bodyPr>
          <a:lstStyle/>
          <a:p>
            <a:r>
              <a:rPr lang="en-US" sz="1600" dirty="0"/>
              <a:t>You can view on this page all the </a:t>
            </a:r>
            <a:r>
              <a:rPr lang="en-US" sz="1600" dirty="0" err="1"/>
              <a:t>ressources</a:t>
            </a:r>
            <a:r>
              <a:rPr lang="en-US" sz="1600" dirty="0"/>
              <a:t> that have been developed during the soft skills Erasmus + project</a:t>
            </a:r>
          </a:p>
          <a:p>
            <a:pPr marL="342900" indent="-342900">
              <a:buFont typeface="+mj-lt"/>
              <a:buAutoNum type="arabicPeriod"/>
            </a:pPr>
            <a:r>
              <a:rPr lang="en-US" sz="1600" dirty="0"/>
              <a:t>Drag the scroll bar on each document in order to read all the information relating to it (description and documents to download)</a:t>
            </a:r>
          </a:p>
          <a:p>
            <a:pPr marL="342900" indent="-342900">
              <a:buFont typeface="+mj-lt"/>
              <a:buAutoNum type="arabicPeriod"/>
            </a:pPr>
            <a:r>
              <a:rPr lang="en-US" sz="1600" dirty="0"/>
              <a:t>Drag the scroll bar to view all the documents</a:t>
            </a:r>
          </a:p>
          <a:p>
            <a:pPr marL="342900" indent="-342900">
              <a:buFont typeface="+mj-lt"/>
              <a:buAutoNum type="arabicPeriod" startAt="3"/>
            </a:pPr>
            <a:r>
              <a:rPr lang="en-US" sz="1600" dirty="0"/>
              <a:t>Download the version of the document that interests you by clicking on</a:t>
            </a:r>
            <a:endParaRPr lang="fr-FR" sz="1600" dirty="0"/>
          </a:p>
        </p:txBody>
      </p:sp>
      <p:cxnSp>
        <p:nvCxnSpPr>
          <p:cNvPr id="11" name="Connecteur droit avec flèche 10">
            <a:extLst>
              <a:ext uri="{FF2B5EF4-FFF2-40B4-BE49-F238E27FC236}">
                <a16:creationId xmlns:a16="http://schemas.microsoft.com/office/drawing/2014/main" id="{7C6BD1BA-95E6-4195-A3F2-DC6FB612A953}"/>
              </a:ext>
            </a:extLst>
          </p:cNvPr>
          <p:cNvCxnSpPr>
            <a:cxnSpLocks/>
          </p:cNvCxnSpPr>
          <p:nvPr>
            <p:custDataLst>
              <p:tags r:id="rId2"/>
            </p:custDataLst>
          </p:nvPr>
        </p:nvCxnSpPr>
        <p:spPr>
          <a:xfrm>
            <a:off x="7726301" y="3220426"/>
            <a:ext cx="0" cy="1798614"/>
          </a:xfrm>
          <a:prstGeom prst="straightConnector1">
            <a:avLst/>
          </a:prstGeom>
          <a:ln w="38100">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B841A180-267E-4DC0-BD32-284A5070040A}"/>
              </a:ext>
            </a:extLst>
          </p:cNvPr>
          <p:cNvCxnSpPr>
            <a:cxnSpLocks/>
          </p:cNvCxnSpPr>
          <p:nvPr>
            <p:custDataLst>
              <p:tags r:id="rId3"/>
            </p:custDataLst>
          </p:nvPr>
        </p:nvCxnSpPr>
        <p:spPr>
          <a:xfrm>
            <a:off x="11432006" y="3084821"/>
            <a:ext cx="0" cy="3515032"/>
          </a:xfrm>
          <a:prstGeom prst="straightConnector1">
            <a:avLst/>
          </a:prstGeom>
          <a:ln w="38100">
            <a:solidFill>
              <a:srgbClr val="FF0000"/>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140EABD3-072E-4EF3-AF13-B0224F75C1A7}"/>
              </a:ext>
            </a:extLst>
          </p:cNvPr>
          <p:cNvSpPr txBox="1"/>
          <p:nvPr>
            <p:custDataLst>
              <p:tags r:id="rId4"/>
            </p:custDataLst>
          </p:nvPr>
        </p:nvSpPr>
        <p:spPr>
          <a:xfrm>
            <a:off x="11452326" y="4550128"/>
            <a:ext cx="391886" cy="369332"/>
          </a:xfrm>
          <a:prstGeom prst="rect">
            <a:avLst/>
          </a:prstGeom>
          <a:noFill/>
        </p:spPr>
        <p:txBody>
          <a:bodyPr wrap="square" rtlCol="0">
            <a:spAutoFit/>
          </a:bodyPr>
          <a:lstStyle/>
          <a:p>
            <a:pPr algn="ctr"/>
            <a:r>
              <a:rPr lang="fr-FR" b="1" dirty="0">
                <a:solidFill>
                  <a:srgbClr val="FF0000"/>
                </a:solidFill>
              </a:rPr>
              <a:t>2</a:t>
            </a:r>
          </a:p>
        </p:txBody>
      </p:sp>
      <p:sp>
        <p:nvSpPr>
          <p:cNvPr id="16" name="ZoneTexte 15">
            <a:extLst>
              <a:ext uri="{FF2B5EF4-FFF2-40B4-BE49-F238E27FC236}">
                <a16:creationId xmlns:a16="http://schemas.microsoft.com/office/drawing/2014/main" id="{0E0F4605-CC4B-4595-B147-3376D3885417}"/>
              </a:ext>
            </a:extLst>
          </p:cNvPr>
          <p:cNvSpPr txBox="1"/>
          <p:nvPr>
            <p:custDataLst>
              <p:tags r:id="rId5"/>
            </p:custDataLst>
          </p:nvPr>
        </p:nvSpPr>
        <p:spPr>
          <a:xfrm>
            <a:off x="7295538" y="3442160"/>
            <a:ext cx="391886" cy="369332"/>
          </a:xfrm>
          <a:prstGeom prst="rect">
            <a:avLst/>
          </a:prstGeom>
          <a:noFill/>
        </p:spPr>
        <p:txBody>
          <a:bodyPr wrap="square" rtlCol="0">
            <a:spAutoFit/>
          </a:bodyPr>
          <a:lstStyle/>
          <a:p>
            <a:pPr algn="ctr"/>
            <a:r>
              <a:rPr lang="fr-FR" b="1" dirty="0">
                <a:solidFill>
                  <a:srgbClr val="FF0000"/>
                </a:solidFill>
              </a:rPr>
              <a:t>1</a:t>
            </a:r>
          </a:p>
        </p:txBody>
      </p:sp>
      <p:pic>
        <p:nvPicPr>
          <p:cNvPr id="9" name="Image 8">
            <a:extLst>
              <a:ext uri="{FF2B5EF4-FFF2-40B4-BE49-F238E27FC236}">
                <a16:creationId xmlns:a16="http://schemas.microsoft.com/office/drawing/2014/main" id="{10348291-3271-4C07-A156-048EE23AFF0D}"/>
              </a:ext>
            </a:extLst>
          </p:cNvPr>
          <p:cNvPicPr>
            <a:picLocks noChangeAspect="1"/>
          </p:cNvPicPr>
          <p:nvPr>
            <p:custDataLst>
              <p:tags r:id="rId6"/>
            </p:custDataLst>
          </p:nvPr>
        </p:nvPicPr>
        <p:blipFill>
          <a:blip r:embed="rId10">
            <a:extLst>
              <a:ext uri="{28A0092B-C50C-407E-A947-70E740481C1C}">
                <a14:useLocalDpi xmlns:a14="http://schemas.microsoft.com/office/drawing/2010/main" val="0"/>
              </a:ext>
            </a:extLst>
          </a:blip>
          <a:srcRect/>
          <a:stretch/>
        </p:blipFill>
        <p:spPr>
          <a:xfrm>
            <a:off x="6982779" y="1530429"/>
            <a:ext cx="1753829" cy="308674"/>
          </a:xfrm>
          <a:prstGeom prst="rect">
            <a:avLst/>
          </a:prstGeom>
        </p:spPr>
      </p:pic>
      <p:sp>
        <p:nvSpPr>
          <p:cNvPr id="17" name="Espace réservé du numéro de diapositive 16">
            <a:extLst>
              <a:ext uri="{FF2B5EF4-FFF2-40B4-BE49-F238E27FC236}">
                <a16:creationId xmlns:a16="http://schemas.microsoft.com/office/drawing/2014/main" id="{0D2B5B67-4E54-480E-9EA2-0535AEB69948}"/>
              </a:ext>
            </a:extLst>
          </p:cNvPr>
          <p:cNvSpPr>
            <a:spLocks noGrp="1"/>
          </p:cNvSpPr>
          <p:nvPr>
            <p:ph type="sldNum" sz="quarter" idx="12"/>
            <p:custDataLst>
              <p:tags r:id="rId7"/>
            </p:custDataLst>
          </p:nvPr>
        </p:nvSpPr>
        <p:spPr/>
        <p:txBody>
          <a:bodyPr/>
          <a:lstStyle/>
          <a:p>
            <a:fld id="{B3DC7CD3-E059-442A-912E-598EA0B387A3}" type="slidenum">
              <a:rPr lang="fr-FR" smtClean="0"/>
              <a:t>44</a:t>
            </a:fld>
            <a:endParaRPr lang="fr-FR"/>
          </a:p>
        </p:txBody>
      </p:sp>
      <p:sp>
        <p:nvSpPr>
          <p:cNvPr id="10" name="Titre 5">
            <a:extLst>
              <a:ext uri="{FF2B5EF4-FFF2-40B4-BE49-F238E27FC236}">
                <a16:creationId xmlns:a16="http://schemas.microsoft.com/office/drawing/2014/main" id="{18087268-FB17-4537-BE72-6DC5CA9F9B95}"/>
              </a:ext>
            </a:extLst>
          </p:cNvPr>
          <p:cNvSpPr>
            <a:spLocks noGrp="1"/>
          </p:cNvSpPr>
          <p:nvPr>
            <p:ph type="title"/>
          </p:nvPr>
        </p:nvSpPr>
        <p:spPr>
          <a:xfrm>
            <a:off x="605050" y="153269"/>
            <a:ext cx="10748749" cy="456145"/>
          </a:xfrm>
          <a:solidFill>
            <a:srgbClr val="BC1C5F"/>
          </a:solidFill>
        </p:spPr>
        <p:txBody>
          <a:bodyPr>
            <a:normAutofit/>
          </a:bodyPr>
          <a:lstStyle/>
          <a:p>
            <a:pPr algn="ctr"/>
            <a:r>
              <a:rPr lang="en-US" sz="2000" b="1" dirty="0">
                <a:solidFill>
                  <a:schemeClr val="bg1"/>
                </a:solidFill>
                <a:latin typeface="+mn-lt"/>
              </a:rPr>
              <a:t>CONSULT ALL OTHER DOCUMENTS </a:t>
            </a:r>
          </a:p>
        </p:txBody>
      </p:sp>
    </p:spTree>
    <p:extLst>
      <p:ext uri="{BB962C8B-B14F-4D97-AF65-F5344CB8AC3E}">
        <p14:creationId xmlns:p14="http://schemas.microsoft.com/office/powerpoint/2010/main" val="307325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5F86E31-ACEC-4813-B7E8-3309A203842C}"/>
              </a:ext>
            </a:extLst>
          </p:cNvPr>
          <p:cNvPicPr>
            <a:picLocks noChangeAspect="1"/>
          </p:cNvPicPr>
          <p:nvPr/>
        </p:nvPicPr>
        <p:blipFill rotWithShape="1">
          <a:blip r:embed="rId5"/>
          <a:srcRect t="8296" b="5066"/>
          <a:stretch/>
        </p:blipFill>
        <p:spPr>
          <a:xfrm>
            <a:off x="605051" y="1594758"/>
            <a:ext cx="10800000" cy="5263242"/>
          </a:xfrm>
          <a:prstGeom prst="rect">
            <a:avLst/>
          </a:prstGeom>
        </p:spPr>
      </p:pic>
      <p:sp>
        <p:nvSpPr>
          <p:cNvPr id="11" name="Ellipse 10">
            <a:extLst>
              <a:ext uri="{FF2B5EF4-FFF2-40B4-BE49-F238E27FC236}">
                <a16:creationId xmlns:a16="http://schemas.microsoft.com/office/drawing/2014/main" id="{7CF187EA-8E6A-41C4-979E-9161B05E35EB}"/>
              </a:ext>
            </a:extLst>
          </p:cNvPr>
          <p:cNvSpPr/>
          <p:nvPr>
            <p:custDataLst>
              <p:tags r:id="rId1"/>
            </p:custDataLst>
          </p:nvPr>
        </p:nvSpPr>
        <p:spPr>
          <a:xfrm>
            <a:off x="7666972" y="2247032"/>
            <a:ext cx="1936955" cy="688258"/>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B020BBE9-4490-47AB-84AC-A54A393E3B78}"/>
              </a:ext>
            </a:extLst>
          </p:cNvPr>
          <p:cNvSpPr>
            <a:spLocks noGrp="1"/>
          </p:cNvSpPr>
          <p:nvPr>
            <p:ph type="sldNum" sz="quarter" idx="12"/>
            <p:custDataLst>
              <p:tags r:id="rId2"/>
            </p:custDataLst>
          </p:nvPr>
        </p:nvSpPr>
        <p:spPr/>
        <p:txBody>
          <a:bodyPr/>
          <a:lstStyle/>
          <a:p>
            <a:fld id="{B3DC7CD3-E059-442A-912E-598EA0B387A3}" type="slidenum">
              <a:rPr lang="fr-FR" sz="1400" smtClean="0"/>
              <a:t>5</a:t>
            </a:fld>
            <a:endParaRPr lang="fr-FR" sz="1400" dirty="0"/>
          </a:p>
        </p:txBody>
      </p:sp>
      <p:sp>
        <p:nvSpPr>
          <p:cNvPr id="7" name="ZoneTexte 6">
            <a:extLst>
              <a:ext uri="{FF2B5EF4-FFF2-40B4-BE49-F238E27FC236}">
                <a16:creationId xmlns:a16="http://schemas.microsoft.com/office/drawing/2014/main" id="{107E5FED-FFE6-418C-A798-152DA7A08695}"/>
              </a:ext>
            </a:extLst>
          </p:cNvPr>
          <p:cNvSpPr txBox="1"/>
          <p:nvPr/>
        </p:nvSpPr>
        <p:spPr>
          <a:xfrm>
            <a:off x="605051" y="987194"/>
            <a:ext cx="6094206" cy="369332"/>
          </a:xfrm>
          <a:prstGeom prst="rect">
            <a:avLst/>
          </a:prstGeom>
          <a:noFill/>
        </p:spPr>
        <p:txBody>
          <a:bodyPr wrap="square">
            <a:spAutoFit/>
          </a:bodyPr>
          <a:lstStyle/>
          <a:p>
            <a:r>
              <a:rPr lang="en-US" dirty="0"/>
              <a:t>After you have registered,  click on ACCESS TO MOBIPASS </a:t>
            </a:r>
          </a:p>
        </p:txBody>
      </p:sp>
      <p:sp>
        <p:nvSpPr>
          <p:cNvPr id="9" name="Titre 8">
            <a:extLst>
              <a:ext uri="{FF2B5EF4-FFF2-40B4-BE49-F238E27FC236}">
                <a16:creationId xmlns:a16="http://schemas.microsoft.com/office/drawing/2014/main" id="{7A111342-0185-4452-8783-48F5880CD0A3}"/>
              </a:ext>
            </a:extLst>
          </p:cNvPr>
          <p:cNvSpPr>
            <a:spLocks noGrp="1"/>
          </p:cNvSpPr>
          <p:nvPr>
            <p:ph type="title"/>
          </p:nvPr>
        </p:nvSpPr>
        <p:spPr>
          <a:xfrm>
            <a:off x="605051" y="457200"/>
            <a:ext cx="10515600" cy="495689"/>
          </a:xfrm>
          <a:solidFill>
            <a:srgbClr val="3A88C8"/>
          </a:solidFill>
        </p:spPr>
        <p:txBody>
          <a:bodyPr>
            <a:normAutofit/>
          </a:bodyPr>
          <a:lstStyle/>
          <a:p>
            <a:pPr algn="ctr" rtl="0" eaLnBrk="1" latinLnBrk="0" hangingPunct="1"/>
            <a:r>
              <a:rPr lang="en-US" sz="2000" b="1" kern="1200" dirty="0">
                <a:solidFill>
                  <a:srgbClr val="FFFFFF"/>
                </a:solidFill>
                <a:effectLst/>
                <a:latin typeface="Calibri" panose="020F0502020204030204" pitchFamily="34" charset="0"/>
                <a:ea typeface="+mn-ea"/>
                <a:cs typeface="+mn-cs"/>
              </a:rPr>
              <a:t>ACCESS MOBIPASS</a:t>
            </a:r>
            <a:endParaRPr lang="fr-FR" sz="5400" dirty="0">
              <a:effectLst/>
            </a:endParaRPr>
          </a:p>
        </p:txBody>
      </p:sp>
    </p:spTree>
    <p:extLst>
      <p:ext uri="{BB962C8B-B14F-4D97-AF65-F5344CB8AC3E}">
        <p14:creationId xmlns:p14="http://schemas.microsoft.com/office/powerpoint/2010/main" val="20777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ABF98FFC-DC73-483E-87AB-8241DA273370}"/>
              </a:ext>
            </a:extLst>
          </p:cNvPr>
          <p:cNvPicPr>
            <a:picLocks noChangeAspect="1"/>
          </p:cNvPicPr>
          <p:nvPr/>
        </p:nvPicPr>
        <p:blipFill rotWithShape="1">
          <a:blip r:embed="rId5"/>
          <a:srcRect t="9037" r="1042" b="5067"/>
          <a:stretch/>
        </p:blipFill>
        <p:spPr>
          <a:xfrm>
            <a:off x="605051" y="1550342"/>
            <a:ext cx="10800000" cy="5273170"/>
          </a:xfrm>
          <a:prstGeom prst="rect">
            <a:avLst/>
          </a:prstGeom>
        </p:spPr>
      </p:pic>
      <p:sp>
        <p:nvSpPr>
          <p:cNvPr id="4" name="Ellipse 3">
            <a:extLst>
              <a:ext uri="{FF2B5EF4-FFF2-40B4-BE49-F238E27FC236}">
                <a16:creationId xmlns:a16="http://schemas.microsoft.com/office/drawing/2014/main" id="{BAD8B768-0727-47EA-AB11-4541FB1BC009}"/>
              </a:ext>
            </a:extLst>
          </p:cNvPr>
          <p:cNvSpPr/>
          <p:nvPr>
            <p:custDataLst>
              <p:tags r:id="rId1"/>
            </p:custDataLst>
          </p:nvPr>
        </p:nvSpPr>
        <p:spPr>
          <a:xfrm>
            <a:off x="555482" y="5215825"/>
            <a:ext cx="1212358" cy="362015"/>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D96E9070-A099-4B00-AD3D-A73A07037ED9}"/>
              </a:ext>
            </a:extLst>
          </p:cNvPr>
          <p:cNvSpPr>
            <a:spLocks noGrp="1"/>
          </p:cNvSpPr>
          <p:nvPr>
            <p:ph type="sldNum" sz="quarter" idx="12"/>
            <p:custDataLst>
              <p:tags r:id="rId2"/>
            </p:custDataLst>
          </p:nvPr>
        </p:nvSpPr>
        <p:spPr/>
        <p:txBody>
          <a:bodyPr/>
          <a:lstStyle/>
          <a:p>
            <a:fld id="{B3DC7CD3-E059-442A-912E-598EA0B387A3}" type="slidenum">
              <a:rPr lang="fr-FR" smtClean="0"/>
              <a:t>6</a:t>
            </a:fld>
            <a:endParaRPr lang="fr-FR"/>
          </a:p>
        </p:txBody>
      </p:sp>
      <p:sp>
        <p:nvSpPr>
          <p:cNvPr id="8" name="ZoneTexte 7">
            <a:extLst>
              <a:ext uri="{FF2B5EF4-FFF2-40B4-BE49-F238E27FC236}">
                <a16:creationId xmlns:a16="http://schemas.microsoft.com/office/drawing/2014/main" id="{5BA7BAFA-8161-4EC6-8790-1634B6C8792C}"/>
              </a:ext>
            </a:extLst>
          </p:cNvPr>
          <p:cNvSpPr txBox="1"/>
          <p:nvPr/>
        </p:nvSpPr>
        <p:spPr>
          <a:xfrm>
            <a:off x="605051" y="814879"/>
            <a:ext cx="8228983" cy="646331"/>
          </a:xfrm>
          <a:prstGeom prst="rect">
            <a:avLst/>
          </a:prstGeom>
          <a:noFill/>
        </p:spPr>
        <p:txBody>
          <a:bodyPr wrap="square">
            <a:spAutoFit/>
          </a:bodyPr>
          <a:lstStyle/>
          <a:p>
            <a:r>
              <a:rPr lang="en-US" dirty="0"/>
              <a:t>To visualize the soft skills modules: </a:t>
            </a:r>
          </a:p>
          <a:p>
            <a:r>
              <a:rPr lang="en-US" dirty="0"/>
              <a:t>1. Click on the Soft skills tab in the left menu</a:t>
            </a:r>
          </a:p>
        </p:txBody>
      </p:sp>
      <p:sp>
        <p:nvSpPr>
          <p:cNvPr id="6" name="Titre 8">
            <a:extLst>
              <a:ext uri="{FF2B5EF4-FFF2-40B4-BE49-F238E27FC236}">
                <a16:creationId xmlns:a16="http://schemas.microsoft.com/office/drawing/2014/main" id="{42DC0E01-D621-E542-BF39-AA186967F987}"/>
              </a:ext>
            </a:extLst>
          </p:cNvPr>
          <p:cNvSpPr>
            <a:spLocks noGrp="1"/>
          </p:cNvSpPr>
          <p:nvPr>
            <p:ph type="title"/>
          </p:nvPr>
        </p:nvSpPr>
        <p:spPr>
          <a:xfrm>
            <a:off x="889451" y="216260"/>
            <a:ext cx="10515600" cy="531934"/>
          </a:xfrm>
          <a:solidFill>
            <a:srgbClr val="3A88C8"/>
          </a:solidFill>
        </p:spPr>
        <p:txBody>
          <a:bodyPr>
            <a:normAutofit/>
          </a:bodyPr>
          <a:lstStyle/>
          <a:p>
            <a:pPr algn="ctr" rtl="0" eaLnBrk="1" latinLnBrk="0" hangingPunct="1"/>
            <a:r>
              <a:rPr lang="en-US" sz="2000" b="1" kern="1200" dirty="0">
                <a:solidFill>
                  <a:srgbClr val="FFFFFF"/>
                </a:solidFill>
                <a:effectLst/>
                <a:latin typeface="Calibri" panose="020F0502020204030204" pitchFamily="34" charset="0"/>
                <a:ea typeface="+mn-ea"/>
                <a:cs typeface="+mn-cs"/>
              </a:rPr>
              <a:t>ACCESS THE DIFFERENT SOFT SKILLS MODULES </a:t>
            </a:r>
            <a:endParaRPr lang="fr-FR" sz="5400" dirty="0">
              <a:effectLst/>
            </a:endParaRPr>
          </a:p>
        </p:txBody>
      </p:sp>
    </p:spTree>
    <p:extLst>
      <p:ext uri="{BB962C8B-B14F-4D97-AF65-F5344CB8AC3E}">
        <p14:creationId xmlns:p14="http://schemas.microsoft.com/office/powerpoint/2010/main" val="2721241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D4F28839-2D58-4732-A6D6-E5D5000BBAF0}"/>
              </a:ext>
            </a:extLst>
          </p:cNvPr>
          <p:cNvSpPr txBox="1"/>
          <p:nvPr>
            <p:custDataLst>
              <p:tags r:id="rId1"/>
            </p:custDataLst>
          </p:nvPr>
        </p:nvSpPr>
        <p:spPr>
          <a:xfrm>
            <a:off x="5544124" y="1835420"/>
            <a:ext cx="5673213" cy="338554"/>
          </a:xfrm>
          <a:prstGeom prst="rect">
            <a:avLst/>
          </a:prstGeom>
          <a:noFill/>
        </p:spPr>
        <p:txBody>
          <a:bodyPr wrap="square" rtlCol="0">
            <a:spAutoFit/>
          </a:bodyPr>
          <a:lstStyle/>
          <a:p>
            <a:r>
              <a:rPr lang="en-US" sz="1600" b="1" dirty="0">
                <a:solidFill>
                  <a:srgbClr val="3A88C8"/>
                </a:solidFill>
              </a:rPr>
              <a:t>Consult the entire soft skills database </a:t>
            </a:r>
            <a:endParaRPr lang="fr-FR" sz="1600" b="1" dirty="0">
              <a:solidFill>
                <a:srgbClr val="3A88C8"/>
              </a:solidFill>
            </a:endParaRPr>
          </a:p>
        </p:txBody>
      </p:sp>
      <p:sp>
        <p:nvSpPr>
          <p:cNvPr id="8" name="ZoneTexte 7">
            <a:extLst>
              <a:ext uri="{FF2B5EF4-FFF2-40B4-BE49-F238E27FC236}">
                <a16:creationId xmlns:a16="http://schemas.microsoft.com/office/drawing/2014/main" id="{64B97F8A-2CDF-4E46-A499-284DFB89B55F}"/>
              </a:ext>
            </a:extLst>
          </p:cNvPr>
          <p:cNvSpPr txBox="1"/>
          <p:nvPr>
            <p:custDataLst>
              <p:tags r:id="rId2"/>
            </p:custDataLst>
          </p:nvPr>
        </p:nvSpPr>
        <p:spPr>
          <a:xfrm>
            <a:off x="5544124" y="2498567"/>
            <a:ext cx="5673213" cy="584775"/>
          </a:xfrm>
          <a:prstGeom prst="rect">
            <a:avLst/>
          </a:prstGeom>
          <a:noFill/>
        </p:spPr>
        <p:txBody>
          <a:bodyPr wrap="square" rtlCol="0">
            <a:spAutoFit/>
          </a:bodyPr>
          <a:lstStyle/>
          <a:p>
            <a:r>
              <a:rPr lang="fr-FR" sz="1600" b="1" dirty="0">
                <a:solidFill>
                  <a:srgbClr val="3A88C8"/>
                </a:solidFill>
              </a:rPr>
              <a:t>Save initial placements </a:t>
            </a:r>
          </a:p>
          <a:p>
            <a:r>
              <a:rPr lang="fr-FR" sz="1600" b="1" dirty="0">
                <a:solidFill>
                  <a:srgbClr val="3A88C8"/>
                </a:solidFill>
              </a:rPr>
              <a:t>Consult initial placements results </a:t>
            </a:r>
          </a:p>
        </p:txBody>
      </p:sp>
      <p:sp>
        <p:nvSpPr>
          <p:cNvPr id="9" name="ZoneTexte 8">
            <a:extLst>
              <a:ext uri="{FF2B5EF4-FFF2-40B4-BE49-F238E27FC236}">
                <a16:creationId xmlns:a16="http://schemas.microsoft.com/office/drawing/2014/main" id="{EE294470-E309-4082-991B-173CCF5DEFFF}"/>
              </a:ext>
            </a:extLst>
          </p:cNvPr>
          <p:cNvSpPr txBox="1"/>
          <p:nvPr>
            <p:custDataLst>
              <p:tags r:id="rId3"/>
            </p:custDataLst>
          </p:nvPr>
        </p:nvSpPr>
        <p:spPr>
          <a:xfrm>
            <a:off x="5544124" y="3284624"/>
            <a:ext cx="5673213" cy="584775"/>
          </a:xfrm>
          <a:prstGeom prst="rect">
            <a:avLst/>
          </a:prstGeom>
          <a:noFill/>
        </p:spPr>
        <p:txBody>
          <a:bodyPr wrap="square" rtlCol="0">
            <a:spAutoFit/>
          </a:bodyPr>
          <a:lstStyle/>
          <a:p>
            <a:r>
              <a:rPr lang="fr-FR" sz="1600" b="1" dirty="0">
                <a:solidFill>
                  <a:srgbClr val="3A88C8"/>
                </a:solidFill>
              </a:rPr>
              <a:t>Record </a:t>
            </a:r>
            <a:r>
              <a:rPr lang="en-US" sz="1600" b="1" dirty="0">
                <a:solidFill>
                  <a:srgbClr val="3A88C8"/>
                </a:solidFill>
              </a:rPr>
              <a:t>assessments</a:t>
            </a:r>
            <a:r>
              <a:rPr lang="fr-FR" sz="1600" b="1" dirty="0">
                <a:solidFill>
                  <a:srgbClr val="3A88C8"/>
                </a:solidFill>
              </a:rPr>
              <a:t> </a:t>
            </a:r>
          </a:p>
          <a:p>
            <a:r>
              <a:rPr lang="fr-FR" sz="1600" b="1" dirty="0">
                <a:solidFill>
                  <a:srgbClr val="3A88C8"/>
                </a:solidFill>
              </a:rPr>
              <a:t>View </a:t>
            </a:r>
            <a:r>
              <a:rPr lang="en-US" sz="1600" b="1" dirty="0">
                <a:solidFill>
                  <a:srgbClr val="3A88C8"/>
                </a:solidFill>
              </a:rPr>
              <a:t>assessments</a:t>
            </a:r>
            <a:r>
              <a:rPr lang="fr-FR" sz="1600" b="1" dirty="0">
                <a:solidFill>
                  <a:srgbClr val="3A88C8"/>
                </a:solidFill>
              </a:rPr>
              <a:t> </a:t>
            </a:r>
            <a:r>
              <a:rPr lang="fr-FR" sz="1600" b="1" dirty="0" err="1">
                <a:solidFill>
                  <a:srgbClr val="3A88C8"/>
                </a:solidFill>
              </a:rPr>
              <a:t>results</a:t>
            </a:r>
            <a:endParaRPr lang="fr-FR" sz="1600" b="1" dirty="0">
              <a:solidFill>
                <a:srgbClr val="3A88C8"/>
              </a:solidFill>
            </a:endParaRPr>
          </a:p>
        </p:txBody>
      </p:sp>
      <p:sp>
        <p:nvSpPr>
          <p:cNvPr id="10" name="ZoneTexte 9">
            <a:extLst>
              <a:ext uri="{FF2B5EF4-FFF2-40B4-BE49-F238E27FC236}">
                <a16:creationId xmlns:a16="http://schemas.microsoft.com/office/drawing/2014/main" id="{5B566A58-5F3C-472F-9204-1B579CCCC334}"/>
              </a:ext>
            </a:extLst>
          </p:cNvPr>
          <p:cNvSpPr txBox="1"/>
          <p:nvPr>
            <p:custDataLst>
              <p:tags r:id="rId4"/>
            </p:custDataLst>
          </p:nvPr>
        </p:nvSpPr>
        <p:spPr>
          <a:xfrm>
            <a:off x="5544125" y="4241944"/>
            <a:ext cx="6428291" cy="338554"/>
          </a:xfrm>
          <a:prstGeom prst="rect">
            <a:avLst/>
          </a:prstGeom>
          <a:noFill/>
        </p:spPr>
        <p:txBody>
          <a:bodyPr wrap="square" rtlCol="0">
            <a:spAutoFit/>
          </a:bodyPr>
          <a:lstStyle/>
          <a:p>
            <a:r>
              <a:rPr lang="en-US" sz="1600" b="1" dirty="0">
                <a:solidFill>
                  <a:srgbClr val="3A88C8"/>
                </a:solidFill>
              </a:rPr>
              <a:t>Record assessments through an ECVET occupational standard </a:t>
            </a:r>
            <a:endParaRPr lang="fr-FR" sz="1600" b="1" dirty="0">
              <a:solidFill>
                <a:srgbClr val="3A88C8"/>
              </a:solidFill>
            </a:endParaRPr>
          </a:p>
        </p:txBody>
      </p:sp>
      <p:sp>
        <p:nvSpPr>
          <p:cNvPr id="11" name="ZoneTexte 10">
            <a:extLst>
              <a:ext uri="{FF2B5EF4-FFF2-40B4-BE49-F238E27FC236}">
                <a16:creationId xmlns:a16="http://schemas.microsoft.com/office/drawing/2014/main" id="{2C4CD0BD-B017-4951-B8AD-0D38417C6086}"/>
              </a:ext>
            </a:extLst>
          </p:cNvPr>
          <p:cNvSpPr txBox="1"/>
          <p:nvPr>
            <p:custDataLst>
              <p:tags r:id="rId5"/>
            </p:custDataLst>
          </p:nvPr>
        </p:nvSpPr>
        <p:spPr>
          <a:xfrm>
            <a:off x="5544124" y="4812758"/>
            <a:ext cx="5673213" cy="338554"/>
          </a:xfrm>
          <a:prstGeom prst="rect">
            <a:avLst/>
          </a:prstGeom>
          <a:noFill/>
        </p:spPr>
        <p:txBody>
          <a:bodyPr wrap="square" rtlCol="0">
            <a:spAutoFit/>
          </a:bodyPr>
          <a:lstStyle/>
          <a:p>
            <a:r>
              <a:rPr lang="en-US" sz="1600" b="1" dirty="0">
                <a:solidFill>
                  <a:srgbClr val="3A88C8"/>
                </a:solidFill>
              </a:rPr>
              <a:t>View the ECVET occupational standards linked to soft skills </a:t>
            </a:r>
            <a:endParaRPr lang="fr-FR" sz="1600" b="1" dirty="0">
              <a:solidFill>
                <a:srgbClr val="3A88C8"/>
              </a:solidFill>
            </a:endParaRPr>
          </a:p>
        </p:txBody>
      </p:sp>
      <p:sp>
        <p:nvSpPr>
          <p:cNvPr id="4" name="Espace réservé du numéro de diapositive 3">
            <a:extLst>
              <a:ext uri="{FF2B5EF4-FFF2-40B4-BE49-F238E27FC236}">
                <a16:creationId xmlns:a16="http://schemas.microsoft.com/office/drawing/2014/main" id="{0D096E83-4547-4A02-B3DE-7EBF924ECF01}"/>
              </a:ext>
            </a:extLst>
          </p:cNvPr>
          <p:cNvSpPr>
            <a:spLocks noGrp="1"/>
          </p:cNvSpPr>
          <p:nvPr>
            <p:ph type="sldNum" sz="quarter" idx="12"/>
            <p:custDataLst>
              <p:tags r:id="rId6"/>
            </p:custDataLst>
          </p:nvPr>
        </p:nvSpPr>
        <p:spPr/>
        <p:txBody>
          <a:bodyPr/>
          <a:lstStyle/>
          <a:p>
            <a:fld id="{B3DC7CD3-E059-442A-912E-598EA0B387A3}" type="slidenum">
              <a:rPr lang="fr-FR" smtClean="0"/>
              <a:t>7</a:t>
            </a:fld>
            <a:endParaRPr lang="fr-FR"/>
          </a:p>
        </p:txBody>
      </p:sp>
      <p:sp>
        <p:nvSpPr>
          <p:cNvPr id="19" name="ZoneTexte 18">
            <a:extLst>
              <a:ext uri="{FF2B5EF4-FFF2-40B4-BE49-F238E27FC236}">
                <a16:creationId xmlns:a16="http://schemas.microsoft.com/office/drawing/2014/main" id="{65C34A05-82EA-104E-B527-E88AD773E7CB}"/>
              </a:ext>
            </a:extLst>
          </p:cNvPr>
          <p:cNvSpPr txBox="1"/>
          <p:nvPr/>
        </p:nvSpPr>
        <p:spPr>
          <a:xfrm>
            <a:off x="1981508" y="775392"/>
            <a:ext cx="8228983" cy="369332"/>
          </a:xfrm>
          <a:prstGeom prst="rect">
            <a:avLst/>
          </a:prstGeom>
          <a:noFill/>
        </p:spPr>
        <p:txBody>
          <a:bodyPr wrap="square">
            <a:spAutoFit/>
          </a:bodyPr>
          <a:lstStyle/>
          <a:p>
            <a:pPr algn="ctr"/>
            <a:r>
              <a:rPr lang="en-US" dirty="0"/>
              <a:t>You will find this different modules:  </a:t>
            </a:r>
          </a:p>
        </p:txBody>
      </p:sp>
      <p:pic>
        <p:nvPicPr>
          <p:cNvPr id="3" name="Image 2">
            <a:extLst>
              <a:ext uri="{FF2B5EF4-FFF2-40B4-BE49-F238E27FC236}">
                <a16:creationId xmlns:a16="http://schemas.microsoft.com/office/drawing/2014/main" id="{EB5C7B09-6271-BF40-BA1B-6574D1C50C09}"/>
              </a:ext>
            </a:extLst>
          </p:cNvPr>
          <p:cNvPicPr>
            <a:picLocks noChangeAspect="1"/>
          </p:cNvPicPr>
          <p:nvPr/>
        </p:nvPicPr>
        <p:blipFill rotWithShape="1">
          <a:blip r:embed="rId8">
            <a:extLst>
              <a:ext uri="{28A0092B-C50C-407E-A947-70E740481C1C}">
                <a14:useLocalDpi xmlns:a14="http://schemas.microsoft.com/office/drawing/2010/main" val="0"/>
              </a:ext>
            </a:extLst>
          </a:blip>
          <a:srcRect l="19679" r="18301"/>
          <a:stretch/>
        </p:blipFill>
        <p:spPr>
          <a:xfrm>
            <a:off x="874650" y="1718029"/>
            <a:ext cx="3954527" cy="3672595"/>
          </a:xfrm>
          <a:prstGeom prst="rect">
            <a:avLst/>
          </a:prstGeom>
        </p:spPr>
      </p:pic>
    </p:spTree>
    <p:extLst>
      <p:ext uri="{BB962C8B-B14F-4D97-AF65-F5344CB8AC3E}">
        <p14:creationId xmlns:p14="http://schemas.microsoft.com/office/powerpoint/2010/main" val="140061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BEE90E5-5A49-4861-9110-4D6DC5779E56}"/>
              </a:ext>
            </a:extLst>
          </p:cNvPr>
          <p:cNvPicPr>
            <a:picLocks noChangeAspect="1"/>
          </p:cNvPicPr>
          <p:nvPr/>
        </p:nvPicPr>
        <p:blipFill rotWithShape="1">
          <a:blip r:embed="rId5"/>
          <a:srcRect t="8001" r="1042" b="5066"/>
          <a:stretch/>
        </p:blipFill>
        <p:spPr>
          <a:xfrm>
            <a:off x="605051" y="1521166"/>
            <a:ext cx="10800000" cy="5336834"/>
          </a:xfrm>
          <a:prstGeom prst="rect">
            <a:avLst/>
          </a:prstGeom>
        </p:spPr>
      </p:pic>
      <p:sp>
        <p:nvSpPr>
          <p:cNvPr id="2" name="Espace réservé du numéro de diapositive 1">
            <a:extLst>
              <a:ext uri="{FF2B5EF4-FFF2-40B4-BE49-F238E27FC236}">
                <a16:creationId xmlns:a16="http://schemas.microsoft.com/office/drawing/2014/main" id="{E78D54CB-7368-40C4-9073-4A8F7E97EF41}"/>
              </a:ext>
            </a:extLst>
          </p:cNvPr>
          <p:cNvSpPr>
            <a:spLocks noGrp="1"/>
          </p:cNvSpPr>
          <p:nvPr>
            <p:ph type="sldNum" sz="quarter" idx="12"/>
            <p:custDataLst>
              <p:tags r:id="rId1"/>
            </p:custDataLst>
          </p:nvPr>
        </p:nvSpPr>
        <p:spPr/>
        <p:txBody>
          <a:bodyPr/>
          <a:lstStyle/>
          <a:p>
            <a:fld id="{B3DC7CD3-E059-442A-912E-598EA0B387A3}" type="slidenum">
              <a:rPr lang="fr-FR" smtClean="0"/>
              <a:t>8</a:t>
            </a:fld>
            <a:endParaRPr lang="fr-FR"/>
          </a:p>
        </p:txBody>
      </p:sp>
      <p:sp>
        <p:nvSpPr>
          <p:cNvPr id="11" name="Bulle narrative : rectangle 10">
            <a:extLst>
              <a:ext uri="{FF2B5EF4-FFF2-40B4-BE49-F238E27FC236}">
                <a16:creationId xmlns:a16="http://schemas.microsoft.com/office/drawing/2014/main" id="{33F30748-B97A-4BF2-8278-F9F9F9348FD6}"/>
              </a:ext>
            </a:extLst>
          </p:cNvPr>
          <p:cNvSpPr/>
          <p:nvPr>
            <p:custDataLst>
              <p:tags r:id="rId2"/>
            </p:custDataLst>
          </p:nvPr>
        </p:nvSpPr>
        <p:spPr>
          <a:xfrm>
            <a:off x="4945224" y="3620278"/>
            <a:ext cx="2777414" cy="520874"/>
          </a:xfrm>
          <a:prstGeom prst="wedgeRectCallout">
            <a:avLst>
              <a:gd name="adj1" fmla="val -74838"/>
              <a:gd name="adj2" fmla="val -43628"/>
            </a:avLst>
          </a:prstGeom>
          <a:solidFill>
            <a:srgbClr val="3A88C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bg1"/>
                </a:solidFill>
              </a:rPr>
              <a:t>The 5 </a:t>
            </a:r>
            <a:r>
              <a:rPr lang="fr-FR" sz="1600" dirty="0" err="1">
                <a:solidFill>
                  <a:schemeClr val="bg1"/>
                </a:solidFill>
              </a:rPr>
              <a:t>categories</a:t>
            </a:r>
            <a:r>
              <a:rPr lang="fr-FR" sz="1600" dirty="0">
                <a:solidFill>
                  <a:schemeClr val="bg1"/>
                </a:solidFill>
              </a:rPr>
              <a:t> of soft </a:t>
            </a:r>
            <a:r>
              <a:rPr lang="fr-FR" sz="1600" dirty="0" err="1">
                <a:solidFill>
                  <a:schemeClr val="bg1"/>
                </a:solidFill>
              </a:rPr>
              <a:t>skills</a:t>
            </a:r>
            <a:endParaRPr lang="fr-FR" sz="1600" dirty="0">
              <a:solidFill>
                <a:schemeClr val="bg1"/>
              </a:solidFill>
            </a:endParaRPr>
          </a:p>
        </p:txBody>
      </p:sp>
      <p:sp>
        <p:nvSpPr>
          <p:cNvPr id="12" name="Rectangle : coins arrondis 11">
            <a:extLst>
              <a:ext uri="{FF2B5EF4-FFF2-40B4-BE49-F238E27FC236}">
                <a16:creationId xmlns:a16="http://schemas.microsoft.com/office/drawing/2014/main" id="{B934B9EF-F2F2-4475-82B7-8F7E0351AFB7}"/>
              </a:ext>
            </a:extLst>
          </p:cNvPr>
          <p:cNvSpPr/>
          <p:nvPr>
            <p:custDataLst>
              <p:tags r:id="rId3"/>
            </p:custDataLst>
          </p:nvPr>
        </p:nvSpPr>
        <p:spPr>
          <a:xfrm>
            <a:off x="2575249" y="3135086"/>
            <a:ext cx="1670180" cy="1660849"/>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1EE85943-3872-4F0E-8E14-B61457DEA141}"/>
              </a:ext>
            </a:extLst>
          </p:cNvPr>
          <p:cNvSpPr txBox="1"/>
          <p:nvPr/>
        </p:nvSpPr>
        <p:spPr>
          <a:xfrm>
            <a:off x="605050" y="780633"/>
            <a:ext cx="7426430" cy="584775"/>
          </a:xfrm>
          <a:prstGeom prst="rect">
            <a:avLst/>
          </a:prstGeom>
          <a:noFill/>
        </p:spPr>
        <p:txBody>
          <a:bodyPr wrap="square">
            <a:spAutoFit/>
          </a:bodyPr>
          <a:lstStyle/>
          <a:p>
            <a:r>
              <a:rPr lang="en-US" sz="1600" dirty="0"/>
              <a:t>1. Click on the tab “View the soft skills occupational standard”</a:t>
            </a:r>
          </a:p>
          <a:p>
            <a:r>
              <a:rPr lang="en-US" sz="1600" dirty="0"/>
              <a:t>You will arrive on this page where you only visualize the 5 categories of soft skills </a:t>
            </a:r>
          </a:p>
        </p:txBody>
      </p:sp>
      <p:sp>
        <p:nvSpPr>
          <p:cNvPr id="6" name="Titre 5">
            <a:extLst>
              <a:ext uri="{FF2B5EF4-FFF2-40B4-BE49-F238E27FC236}">
                <a16:creationId xmlns:a16="http://schemas.microsoft.com/office/drawing/2014/main" id="{D025D0EB-7D06-4062-AD58-193304E28338}"/>
              </a:ext>
            </a:extLst>
          </p:cNvPr>
          <p:cNvSpPr>
            <a:spLocks noGrp="1"/>
          </p:cNvSpPr>
          <p:nvPr>
            <p:ph type="title"/>
          </p:nvPr>
        </p:nvSpPr>
        <p:spPr>
          <a:xfrm>
            <a:off x="605050" y="294468"/>
            <a:ext cx="10748749" cy="469761"/>
          </a:xfrm>
          <a:solidFill>
            <a:srgbClr val="3A88C8"/>
          </a:solidFill>
        </p:spPr>
        <p:txBody>
          <a:bodyPr>
            <a:normAutofit/>
          </a:bodyPr>
          <a:lstStyle/>
          <a:p>
            <a:pPr algn="ctr"/>
            <a:r>
              <a:rPr lang="en-US" sz="2000" b="1" kern="1200" dirty="0">
                <a:solidFill>
                  <a:schemeClr val="bg1"/>
                </a:solidFill>
                <a:effectLst/>
                <a:latin typeface="Calibri" panose="020F0502020204030204" pitchFamily="34" charset="0"/>
                <a:ea typeface="+mn-ea"/>
                <a:cs typeface="+mn-cs"/>
              </a:rPr>
              <a:t>CONSULT THE ENTIRE SOFT SKILLS DATABASE </a:t>
            </a:r>
            <a:endParaRPr lang="fr-FR" sz="5400" dirty="0">
              <a:solidFill>
                <a:schemeClr val="bg1"/>
              </a:solidFill>
            </a:endParaRPr>
          </a:p>
        </p:txBody>
      </p:sp>
    </p:spTree>
    <p:extLst>
      <p:ext uri="{BB962C8B-B14F-4D97-AF65-F5344CB8AC3E}">
        <p14:creationId xmlns:p14="http://schemas.microsoft.com/office/powerpoint/2010/main" val="292070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15ED8BB-AAA2-47C6-9FDD-72B78115B3E9}"/>
              </a:ext>
            </a:extLst>
          </p:cNvPr>
          <p:cNvPicPr>
            <a:picLocks noChangeAspect="1"/>
          </p:cNvPicPr>
          <p:nvPr/>
        </p:nvPicPr>
        <p:blipFill rotWithShape="1">
          <a:blip r:embed="rId6"/>
          <a:srcRect t="8888" r="1042" b="5066"/>
          <a:stretch/>
        </p:blipFill>
        <p:spPr>
          <a:xfrm>
            <a:off x="605051" y="1560055"/>
            <a:ext cx="10800000" cy="5282265"/>
          </a:xfrm>
          <a:prstGeom prst="rect">
            <a:avLst/>
          </a:prstGeom>
        </p:spPr>
      </p:pic>
      <p:sp>
        <p:nvSpPr>
          <p:cNvPr id="8" name="Ellipse 7">
            <a:extLst>
              <a:ext uri="{FF2B5EF4-FFF2-40B4-BE49-F238E27FC236}">
                <a16:creationId xmlns:a16="http://schemas.microsoft.com/office/drawing/2014/main" id="{C7941FCA-681E-43DE-90A1-6F15014C9CC0}"/>
              </a:ext>
            </a:extLst>
          </p:cNvPr>
          <p:cNvSpPr/>
          <p:nvPr>
            <p:custDataLst>
              <p:tags r:id="rId1"/>
            </p:custDataLst>
          </p:nvPr>
        </p:nvSpPr>
        <p:spPr>
          <a:xfrm>
            <a:off x="2620736" y="3139441"/>
            <a:ext cx="1186154" cy="33528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ulle narrative : rectangle 8">
            <a:extLst>
              <a:ext uri="{FF2B5EF4-FFF2-40B4-BE49-F238E27FC236}">
                <a16:creationId xmlns:a16="http://schemas.microsoft.com/office/drawing/2014/main" id="{9D7FFA42-8FBD-4935-9B2A-FD3DE0E58CC9}"/>
              </a:ext>
            </a:extLst>
          </p:cNvPr>
          <p:cNvSpPr/>
          <p:nvPr>
            <p:custDataLst>
              <p:tags r:id="rId2"/>
            </p:custDataLst>
          </p:nvPr>
        </p:nvSpPr>
        <p:spPr>
          <a:xfrm>
            <a:off x="5551714" y="3429000"/>
            <a:ext cx="2992846" cy="914256"/>
          </a:xfrm>
          <a:prstGeom prst="wedgeRectCallout">
            <a:avLst>
              <a:gd name="adj1" fmla="val -63049"/>
              <a:gd name="adj2" fmla="val 29370"/>
            </a:avLst>
          </a:prstGeom>
          <a:solidFill>
            <a:srgbClr val="3A88C8"/>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A menu opens allowing you to view all the soft skills contained in this category</a:t>
            </a:r>
            <a:endParaRPr lang="fr-FR" sz="1600" dirty="0">
              <a:solidFill>
                <a:schemeClr val="bg1"/>
              </a:solidFill>
            </a:endParaRPr>
          </a:p>
        </p:txBody>
      </p:sp>
      <p:sp>
        <p:nvSpPr>
          <p:cNvPr id="10" name="Accolade fermante 9">
            <a:extLst>
              <a:ext uri="{FF2B5EF4-FFF2-40B4-BE49-F238E27FC236}">
                <a16:creationId xmlns:a16="http://schemas.microsoft.com/office/drawing/2014/main" id="{58C887B7-6030-4EDF-98B7-F152AFE1F903}"/>
              </a:ext>
            </a:extLst>
          </p:cNvPr>
          <p:cNvSpPr/>
          <p:nvPr>
            <p:custDataLst>
              <p:tags r:id="rId3"/>
            </p:custDataLst>
          </p:nvPr>
        </p:nvSpPr>
        <p:spPr>
          <a:xfrm>
            <a:off x="4450702" y="3569535"/>
            <a:ext cx="457200" cy="1161707"/>
          </a:xfrm>
          <a:prstGeom prst="rightBrace">
            <a:avLst/>
          </a:prstGeom>
          <a:ln w="38100">
            <a:solidFill>
              <a:srgbClr val="3A88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1F5A152E-502D-468F-8FF0-5D3FC186CA08}"/>
              </a:ext>
            </a:extLst>
          </p:cNvPr>
          <p:cNvSpPr>
            <a:spLocks noGrp="1"/>
          </p:cNvSpPr>
          <p:nvPr>
            <p:ph type="sldNum" sz="quarter" idx="12"/>
            <p:custDataLst>
              <p:tags r:id="rId4"/>
            </p:custDataLst>
          </p:nvPr>
        </p:nvSpPr>
        <p:spPr/>
        <p:txBody>
          <a:bodyPr/>
          <a:lstStyle/>
          <a:p>
            <a:fld id="{B3DC7CD3-E059-442A-912E-598EA0B387A3}" type="slidenum">
              <a:rPr lang="fr-FR" smtClean="0"/>
              <a:t>9</a:t>
            </a:fld>
            <a:endParaRPr lang="fr-FR"/>
          </a:p>
        </p:txBody>
      </p:sp>
      <p:sp>
        <p:nvSpPr>
          <p:cNvPr id="11" name="ZoneTexte 10">
            <a:extLst>
              <a:ext uri="{FF2B5EF4-FFF2-40B4-BE49-F238E27FC236}">
                <a16:creationId xmlns:a16="http://schemas.microsoft.com/office/drawing/2014/main" id="{0183D59C-0210-441B-B888-F735D0EC2F21}"/>
              </a:ext>
            </a:extLst>
          </p:cNvPr>
          <p:cNvSpPr txBox="1"/>
          <p:nvPr/>
        </p:nvSpPr>
        <p:spPr>
          <a:xfrm>
            <a:off x="605051" y="745270"/>
            <a:ext cx="6742422" cy="338554"/>
          </a:xfrm>
          <a:prstGeom prst="rect">
            <a:avLst/>
          </a:prstGeom>
          <a:noFill/>
        </p:spPr>
        <p:txBody>
          <a:bodyPr wrap="square">
            <a:spAutoFit/>
          </a:bodyPr>
          <a:lstStyle/>
          <a:p>
            <a:r>
              <a:rPr lang="en-US" sz="1600" dirty="0"/>
              <a:t>2. Click on the name of the soft skills category you want to view</a:t>
            </a:r>
          </a:p>
        </p:txBody>
      </p:sp>
    </p:spTree>
    <p:extLst>
      <p:ext uri="{BB962C8B-B14F-4D97-AF65-F5344CB8AC3E}">
        <p14:creationId xmlns:p14="http://schemas.microsoft.com/office/powerpoint/2010/main" val="30817494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21"/>
</p:tagLst>
</file>

<file path=ppt/tags/tag101.xml><?xml version="1.0" encoding="utf-8"?>
<p:tagLst xmlns:a="http://schemas.openxmlformats.org/drawingml/2006/main" xmlns:r="http://schemas.openxmlformats.org/officeDocument/2006/relationships" xmlns:p="http://schemas.openxmlformats.org/presentationml/2006/main">
  <p:tag name="NUM" val="22"/>
</p:tagLst>
</file>

<file path=ppt/tags/tag102.xml><?xml version="1.0" encoding="utf-8"?>
<p:tagLst xmlns:a="http://schemas.openxmlformats.org/drawingml/2006/main" xmlns:r="http://schemas.openxmlformats.org/officeDocument/2006/relationships" xmlns:p="http://schemas.openxmlformats.org/presentationml/2006/main">
  <p:tag name="NUM" val="23"/>
</p:tagLst>
</file>

<file path=ppt/tags/tag103.xml><?xml version="1.0" encoding="utf-8"?>
<p:tagLst xmlns:a="http://schemas.openxmlformats.org/drawingml/2006/main" xmlns:r="http://schemas.openxmlformats.org/officeDocument/2006/relationships" xmlns:p="http://schemas.openxmlformats.org/presentationml/2006/main">
  <p:tag name="NUM" val="8"/>
</p:tagLst>
</file>

<file path=ppt/tags/tag104.xml><?xml version="1.0" encoding="utf-8"?>
<p:tagLst xmlns:a="http://schemas.openxmlformats.org/drawingml/2006/main" xmlns:r="http://schemas.openxmlformats.org/officeDocument/2006/relationships" xmlns:p="http://schemas.openxmlformats.org/presentationml/2006/main">
  <p:tag name="NUM" val="19"/>
</p:tagLst>
</file>

<file path=ppt/tags/tag105.xml><?xml version="1.0" encoding="utf-8"?>
<p:tagLst xmlns:a="http://schemas.openxmlformats.org/drawingml/2006/main" xmlns:r="http://schemas.openxmlformats.org/officeDocument/2006/relationships" xmlns:p="http://schemas.openxmlformats.org/presentationml/2006/main">
  <p:tag name="NUM" val="1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7"/>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7"/>
</p:tagLst>
</file>

<file path=ppt/tags/tag116.xml><?xml version="1.0" encoding="utf-8"?>
<p:tagLst xmlns:a="http://schemas.openxmlformats.org/drawingml/2006/main" xmlns:r="http://schemas.openxmlformats.org/officeDocument/2006/relationships" xmlns:p="http://schemas.openxmlformats.org/presentationml/2006/main">
  <p:tag name="NUM" val="8"/>
</p:tagLst>
</file>

<file path=ppt/tags/tag117.xml><?xml version="1.0" encoding="utf-8"?>
<p:tagLst xmlns:a="http://schemas.openxmlformats.org/drawingml/2006/main" xmlns:r="http://schemas.openxmlformats.org/officeDocument/2006/relationships" xmlns:p="http://schemas.openxmlformats.org/presentationml/2006/main">
  <p:tag name="NUM" val="9"/>
</p:tagLst>
</file>

<file path=ppt/tags/tag118.xml><?xml version="1.0" encoding="utf-8"?>
<p:tagLst xmlns:a="http://schemas.openxmlformats.org/drawingml/2006/main" xmlns:r="http://schemas.openxmlformats.org/officeDocument/2006/relationships" xmlns:p="http://schemas.openxmlformats.org/presentationml/2006/main">
  <p:tag name="NUM" val="10"/>
</p:tagLst>
</file>

<file path=ppt/tags/tag119.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8"/>
</p:tagLst>
</file>

<file path=ppt/tags/tag123.xml><?xml version="1.0" encoding="utf-8"?>
<p:tagLst xmlns:a="http://schemas.openxmlformats.org/drawingml/2006/main" xmlns:r="http://schemas.openxmlformats.org/officeDocument/2006/relationships" xmlns:p="http://schemas.openxmlformats.org/presentationml/2006/main">
  <p:tag name="NUM" val="9"/>
</p:tagLst>
</file>

<file path=ppt/tags/tag124.xml><?xml version="1.0" encoding="utf-8"?>
<p:tagLst xmlns:a="http://schemas.openxmlformats.org/drawingml/2006/main" xmlns:r="http://schemas.openxmlformats.org/officeDocument/2006/relationships" xmlns:p="http://schemas.openxmlformats.org/presentationml/2006/main">
  <p:tag name="NUM" val="8"/>
</p:tagLst>
</file>

<file path=ppt/tags/tag125.xml><?xml version="1.0" encoding="utf-8"?>
<p:tagLst xmlns:a="http://schemas.openxmlformats.org/drawingml/2006/main" xmlns:r="http://schemas.openxmlformats.org/officeDocument/2006/relationships" xmlns:p="http://schemas.openxmlformats.org/presentationml/2006/main">
  <p:tag name="NUM" val="9"/>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NUM" val="8"/>
</p:tagLst>
</file>

<file path=ppt/tags/tag133.xml><?xml version="1.0" encoding="utf-8"?>
<p:tagLst xmlns:a="http://schemas.openxmlformats.org/drawingml/2006/main" xmlns:r="http://schemas.openxmlformats.org/officeDocument/2006/relationships" xmlns:p="http://schemas.openxmlformats.org/presentationml/2006/main">
  <p:tag name="NUM" val="9"/>
</p:tagLst>
</file>

<file path=ppt/tags/tag134.xml><?xml version="1.0" encoding="utf-8"?>
<p:tagLst xmlns:a="http://schemas.openxmlformats.org/drawingml/2006/main" xmlns:r="http://schemas.openxmlformats.org/officeDocument/2006/relationships" xmlns:p="http://schemas.openxmlformats.org/presentationml/2006/main">
  <p:tag name="NUM" val="10"/>
</p:tagLst>
</file>

<file path=ppt/tags/tag135.xml><?xml version="1.0" encoding="utf-8"?>
<p:tagLst xmlns:a="http://schemas.openxmlformats.org/drawingml/2006/main" xmlns:r="http://schemas.openxmlformats.org/officeDocument/2006/relationships" xmlns:p="http://schemas.openxmlformats.org/presentationml/2006/main">
  <p:tag name="NUM" val="11"/>
</p:tagLst>
</file>

<file path=ppt/tags/tag136.xml><?xml version="1.0" encoding="utf-8"?>
<p:tagLst xmlns:a="http://schemas.openxmlformats.org/drawingml/2006/main" xmlns:r="http://schemas.openxmlformats.org/officeDocument/2006/relationships" xmlns:p="http://schemas.openxmlformats.org/presentationml/2006/main">
  <p:tag name="NUM" val="3"/>
</p:tagLst>
</file>

<file path=ppt/tags/tag137.xml><?xml version="1.0" encoding="utf-8"?>
<p:tagLst xmlns:a="http://schemas.openxmlformats.org/drawingml/2006/main" xmlns:r="http://schemas.openxmlformats.org/officeDocument/2006/relationships" xmlns:p="http://schemas.openxmlformats.org/presentationml/2006/main">
  <p:tag name="NUM" val="4"/>
</p:tagLst>
</file>

<file path=ppt/tags/tag138.xml><?xml version="1.0" encoding="utf-8"?>
<p:tagLst xmlns:a="http://schemas.openxmlformats.org/drawingml/2006/main" xmlns:r="http://schemas.openxmlformats.org/officeDocument/2006/relationships" xmlns:p="http://schemas.openxmlformats.org/presentationml/2006/main">
  <p:tag name="NUM" val="5"/>
</p:tagLst>
</file>

<file path=ppt/tags/tag139.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7"/>
</p:tagLst>
</file>

<file path=ppt/tags/tag141.xml><?xml version="1.0" encoding="utf-8"?>
<p:tagLst xmlns:a="http://schemas.openxmlformats.org/drawingml/2006/main" xmlns:r="http://schemas.openxmlformats.org/officeDocument/2006/relationships" xmlns:p="http://schemas.openxmlformats.org/presentationml/2006/main">
  <p:tag name="NUM" val="8"/>
</p:tagLst>
</file>

<file path=ppt/tags/tag142.xml><?xml version="1.0" encoding="utf-8"?>
<p:tagLst xmlns:a="http://schemas.openxmlformats.org/drawingml/2006/main" xmlns:r="http://schemas.openxmlformats.org/officeDocument/2006/relationships" xmlns:p="http://schemas.openxmlformats.org/presentationml/2006/main">
  <p:tag name="NUM" val="9"/>
</p:tagLst>
</file>

<file path=ppt/tags/tag143.xml><?xml version="1.0" encoding="utf-8"?>
<p:tagLst xmlns:a="http://schemas.openxmlformats.org/drawingml/2006/main" xmlns:r="http://schemas.openxmlformats.org/officeDocument/2006/relationships" xmlns:p="http://schemas.openxmlformats.org/presentationml/2006/main">
  <p:tag name="NUM" val="10"/>
</p:tagLst>
</file>

<file path=ppt/tags/tag144.xml><?xml version="1.0" encoding="utf-8"?>
<p:tagLst xmlns:a="http://schemas.openxmlformats.org/drawingml/2006/main" xmlns:r="http://schemas.openxmlformats.org/officeDocument/2006/relationships" xmlns:p="http://schemas.openxmlformats.org/presentationml/2006/main">
  <p:tag name="NUM" val="11"/>
</p:tagLst>
</file>

<file path=ppt/tags/tag145.xml><?xml version="1.0" encoding="utf-8"?>
<p:tagLst xmlns:a="http://schemas.openxmlformats.org/drawingml/2006/main" xmlns:r="http://schemas.openxmlformats.org/officeDocument/2006/relationships" xmlns:p="http://schemas.openxmlformats.org/presentationml/2006/main">
  <p:tag name="NUM" val="12"/>
</p:tagLst>
</file>

<file path=ppt/tags/tag146.xml><?xml version="1.0" encoding="utf-8"?>
<p:tagLst xmlns:a="http://schemas.openxmlformats.org/drawingml/2006/main" xmlns:r="http://schemas.openxmlformats.org/officeDocument/2006/relationships" xmlns:p="http://schemas.openxmlformats.org/presentationml/2006/main">
  <p:tag name="NUM" val="13"/>
</p:tagLst>
</file>

<file path=ppt/tags/tag147.xml><?xml version="1.0" encoding="utf-8"?>
<p:tagLst xmlns:a="http://schemas.openxmlformats.org/drawingml/2006/main" xmlns:r="http://schemas.openxmlformats.org/officeDocument/2006/relationships" xmlns:p="http://schemas.openxmlformats.org/presentationml/2006/main">
  <p:tag name="NUM" val="14"/>
</p:tagLst>
</file>

<file path=ppt/tags/tag148.xml><?xml version="1.0" encoding="utf-8"?>
<p:tagLst xmlns:a="http://schemas.openxmlformats.org/drawingml/2006/main" xmlns:r="http://schemas.openxmlformats.org/officeDocument/2006/relationships" xmlns:p="http://schemas.openxmlformats.org/presentationml/2006/main">
  <p:tag name="NUM" val="15"/>
</p:tagLst>
</file>

<file path=ppt/tags/tag149.xml><?xml version="1.0" encoding="utf-8"?>
<p:tagLst xmlns:a="http://schemas.openxmlformats.org/drawingml/2006/main" xmlns:r="http://schemas.openxmlformats.org/officeDocument/2006/relationships" xmlns:p="http://schemas.openxmlformats.org/presentationml/2006/main">
  <p:tag name="NUM" val="16"/>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17"/>
</p:tagLst>
</file>

<file path=ppt/tags/tag151.xml><?xml version="1.0" encoding="utf-8"?>
<p:tagLst xmlns:a="http://schemas.openxmlformats.org/drawingml/2006/main" xmlns:r="http://schemas.openxmlformats.org/officeDocument/2006/relationships" xmlns:p="http://schemas.openxmlformats.org/presentationml/2006/main">
  <p:tag name="NUM" val="18"/>
</p:tagLst>
</file>

<file path=ppt/tags/tag152.xml><?xml version="1.0" encoding="utf-8"?>
<p:tagLst xmlns:a="http://schemas.openxmlformats.org/drawingml/2006/main" xmlns:r="http://schemas.openxmlformats.org/officeDocument/2006/relationships" xmlns:p="http://schemas.openxmlformats.org/presentationml/2006/main">
  <p:tag name="NUM" val="19"/>
</p:tagLst>
</file>

<file path=ppt/tags/tag153.xml><?xml version="1.0" encoding="utf-8"?>
<p:tagLst xmlns:a="http://schemas.openxmlformats.org/drawingml/2006/main" xmlns:r="http://schemas.openxmlformats.org/officeDocument/2006/relationships" xmlns:p="http://schemas.openxmlformats.org/presentationml/2006/main">
  <p:tag name="NUM" val="20"/>
</p:tagLst>
</file>

<file path=ppt/tags/tag154.xml><?xml version="1.0" encoding="utf-8"?>
<p:tagLst xmlns:a="http://schemas.openxmlformats.org/drawingml/2006/main" xmlns:r="http://schemas.openxmlformats.org/officeDocument/2006/relationships" xmlns:p="http://schemas.openxmlformats.org/presentationml/2006/main">
  <p:tag name="NUM" val="8"/>
</p:tagLst>
</file>

<file path=ppt/tags/tag155.xml><?xml version="1.0" encoding="utf-8"?>
<p:tagLst xmlns:a="http://schemas.openxmlformats.org/drawingml/2006/main" xmlns:r="http://schemas.openxmlformats.org/officeDocument/2006/relationships" xmlns:p="http://schemas.openxmlformats.org/presentationml/2006/main">
  <p:tag name="NUM" val="19"/>
</p:tagLst>
</file>

<file path=ppt/tags/tag156.xml><?xml version="1.0" encoding="utf-8"?>
<p:tagLst xmlns:a="http://schemas.openxmlformats.org/drawingml/2006/main" xmlns:r="http://schemas.openxmlformats.org/officeDocument/2006/relationships" xmlns:p="http://schemas.openxmlformats.org/presentationml/2006/main">
  <p:tag name="NUM" val="14"/>
</p:tagLst>
</file>

<file path=ppt/tags/tag157.xml><?xml version="1.0" encoding="utf-8"?>
<p:tagLst xmlns:a="http://schemas.openxmlformats.org/drawingml/2006/main" xmlns:r="http://schemas.openxmlformats.org/officeDocument/2006/relationships" xmlns:p="http://schemas.openxmlformats.org/presentationml/2006/main">
  <p:tag name="NUM" val="1"/>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60.xml><?xml version="1.0" encoding="utf-8"?>
<p:tagLst xmlns:a="http://schemas.openxmlformats.org/drawingml/2006/main" xmlns:r="http://schemas.openxmlformats.org/officeDocument/2006/relationships" xmlns:p="http://schemas.openxmlformats.org/presentationml/2006/main">
  <p:tag name="NUM" val="9"/>
</p:tagLst>
</file>

<file path=ppt/tags/tag161.xml><?xml version="1.0" encoding="utf-8"?>
<p:tagLst xmlns:a="http://schemas.openxmlformats.org/drawingml/2006/main" xmlns:r="http://schemas.openxmlformats.org/officeDocument/2006/relationships" xmlns:p="http://schemas.openxmlformats.org/presentationml/2006/main">
  <p:tag name="NUM" val="10"/>
</p:tagLst>
</file>

<file path=ppt/tags/tag162.xml><?xml version="1.0" encoding="utf-8"?>
<p:tagLst xmlns:a="http://schemas.openxmlformats.org/drawingml/2006/main" xmlns:r="http://schemas.openxmlformats.org/officeDocument/2006/relationships" xmlns:p="http://schemas.openxmlformats.org/presentationml/2006/main">
  <p:tag name="NUM" val="11"/>
</p:tagLst>
</file>

<file path=ppt/tags/tag163.xml><?xml version="1.0" encoding="utf-8"?>
<p:tagLst xmlns:a="http://schemas.openxmlformats.org/drawingml/2006/main" xmlns:r="http://schemas.openxmlformats.org/officeDocument/2006/relationships" xmlns:p="http://schemas.openxmlformats.org/presentationml/2006/main">
  <p:tag name="NUM" val="12"/>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5"/>
</p:tagLst>
</file>

<file path=ppt/tags/tag168.xml><?xml version="1.0" encoding="utf-8"?>
<p:tagLst xmlns:a="http://schemas.openxmlformats.org/drawingml/2006/main" xmlns:r="http://schemas.openxmlformats.org/officeDocument/2006/relationships" xmlns:p="http://schemas.openxmlformats.org/presentationml/2006/main">
  <p:tag name="NUM" val="6"/>
</p:tagLst>
</file>

<file path=ppt/tags/tag169.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70.xml><?xml version="1.0" encoding="utf-8"?>
<p:tagLst xmlns:a="http://schemas.openxmlformats.org/drawingml/2006/main" xmlns:r="http://schemas.openxmlformats.org/officeDocument/2006/relationships" xmlns:p="http://schemas.openxmlformats.org/presentationml/2006/main">
  <p:tag name="NUM" val="8"/>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4"/>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4"/>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1"/>
</p:tagLst>
</file>

<file path=ppt/tags/tag178.xml><?xml version="1.0" encoding="utf-8"?>
<p:tagLst xmlns:a="http://schemas.openxmlformats.org/drawingml/2006/main" xmlns:r="http://schemas.openxmlformats.org/officeDocument/2006/relationships" xmlns:p="http://schemas.openxmlformats.org/presentationml/2006/main">
  <p:tag name="NUM" val="3"/>
</p:tagLst>
</file>

<file path=ppt/tags/tag179.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2"/>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3"/>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190.xml><?xml version="1.0" encoding="utf-8"?>
<p:tagLst xmlns:a="http://schemas.openxmlformats.org/drawingml/2006/main" xmlns:r="http://schemas.openxmlformats.org/officeDocument/2006/relationships" xmlns:p="http://schemas.openxmlformats.org/presentationml/2006/main">
  <p:tag name="NUM" val="1"/>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1"/>
</p:tagLst>
</file>

<file path=ppt/tags/tag196.xml><?xml version="1.0" encoding="utf-8"?>
<p:tagLst xmlns:a="http://schemas.openxmlformats.org/drawingml/2006/main" xmlns:r="http://schemas.openxmlformats.org/officeDocument/2006/relationships" xmlns:p="http://schemas.openxmlformats.org/presentationml/2006/main">
  <p:tag name="NUM" val="3"/>
</p:tagLst>
</file>

<file path=ppt/tags/tag197.xml><?xml version="1.0" encoding="utf-8"?>
<p:tagLst xmlns:a="http://schemas.openxmlformats.org/drawingml/2006/main" xmlns:r="http://schemas.openxmlformats.org/officeDocument/2006/relationships" xmlns:p="http://schemas.openxmlformats.org/presentationml/2006/main">
  <p:tag name="NUM" val="5"/>
</p:tagLst>
</file>

<file path=ppt/tags/tag198.xml><?xml version="1.0" encoding="utf-8"?>
<p:tagLst xmlns:a="http://schemas.openxmlformats.org/drawingml/2006/main" xmlns:r="http://schemas.openxmlformats.org/officeDocument/2006/relationships" xmlns:p="http://schemas.openxmlformats.org/presentationml/2006/main">
  <p:tag name="NUM" val="4"/>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01.xml><?xml version="1.0" encoding="utf-8"?>
<p:tagLst xmlns:a="http://schemas.openxmlformats.org/drawingml/2006/main" xmlns:r="http://schemas.openxmlformats.org/officeDocument/2006/relationships" xmlns:p="http://schemas.openxmlformats.org/presentationml/2006/main">
  <p:tag name="NUM" val="3"/>
</p:tagLst>
</file>

<file path=ppt/tags/tag202.xml><?xml version="1.0" encoding="utf-8"?>
<p:tagLst xmlns:a="http://schemas.openxmlformats.org/drawingml/2006/main" xmlns:r="http://schemas.openxmlformats.org/officeDocument/2006/relationships" xmlns:p="http://schemas.openxmlformats.org/presentationml/2006/main">
  <p:tag name="NUM" val="4"/>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3"/>
</p:tagLst>
</file>

<file path=ppt/tags/tag207.xml><?xml version="1.0" encoding="utf-8"?>
<p:tagLst xmlns:a="http://schemas.openxmlformats.org/drawingml/2006/main" xmlns:r="http://schemas.openxmlformats.org/officeDocument/2006/relationships" xmlns:p="http://schemas.openxmlformats.org/presentationml/2006/main">
  <p:tag name="NUM" val="8"/>
</p:tagLst>
</file>

<file path=ppt/tags/tag208.xml><?xml version="1.0" encoding="utf-8"?>
<p:tagLst xmlns:a="http://schemas.openxmlformats.org/drawingml/2006/main" xmlns:r="http://schemas.openxmlformats.org/officeDocument/2006/relationships" xmlns:p="http://schemas.openxmlformats.org/presentationml/2006/main">
  <p:tag name="NUM" val="9"/>
</p:tagLst>
</file>

<file path=ppt/tags/tag209.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10.xml><?xml version="1.0" encoding="utf-8"?>
<p:tagLst xmlns:a="http://schemas.openxmlformats.org/drawingml/2006/main" xmlns:r="http://schemas.openxmlformats.org/officeDocument/2006/relationships" xmlns:p="http://schemas.openxmlformats.org/presentationml/2006/main">
  <p:tag name="NUM" val="1"/>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5"/>
</p:tagLst>
</file>

<file path=ppt/tags/tag214.xml><?xml version="1.0" encoding="utf-8"?>
<p:tagLst xmlns:a="http://schemas.openxmlformats.org/drawingml/2006/main" xmlns:r="http://schemas.openxmlformats.org/officeDocument/2006/relationships" xmlns:p="http://schemas.openxmlformats.org/presentationml/2006/main">
  <p:tag name="NUM" val="6"/>
</p:tagLst>
</file>

<file path=ppt/tags/tag215.xml><?xml version="1.0" encoding="utf-8"?>
<p:tagLst xmlns:a="http://schemas.openxmlformats.org/drawingml/2006/main" xmlns:r="http://schemas.openxmlformats.org/officeDocument/2006/relationships" xmlns:p="http://schemas.openxmlformats.org/presentationml/2006/main">
  <p:tag name="NUM" val="7"/>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7"/>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20.xml><?xml version="1.0" encoding="utf-8"?>
<p:tagLst xmlns:a="http://schemas.openxmlformats.org/drawingml/2006/main" xmlns:r="http://schemas.openxmlformats.org/officeDocument/2006/relationships" xmlns:p="http://schemas.openxmlformats.org/presentationml/2006/main">
  <p:tag name="NUM" val="5"/>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7"/>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5"/>
</p:tagLst>
</file>

<file path=ppt/tags/tag226.xml><?xml version="1.0" encoding="utf-8"?>
<p:tagLst xmlns:a="http://schemas.openxmlformats.org/drawingml/2006/main" xmlns:r="http://schemas.openxmlformats.org/officeDocument/2006/relationships" xmlns:p="http://schemas.openxmlformats.org/presentationml/2006/main">
  <p:tag name="NUM" val="7"/>
</p:tagLst>
</file>

<file path=ppt/tags/tag227.xml><?xml version="1.0" encoding="utf-8"?>
<p:tagLst xmlns:a="http://schemas.openxmlformats.org/drawingml/2006/main" xmlns:r="http://schemas.openxmlformats.org/officeDocument/2006/relationships" xmlns:p="http://schemas.openxmlformats.org/presentationml/2006/main">
  <p:tag name="NUM" val="1"/>
</p:tagLst>
</file>

<file path=ppt/tags/tag228.xml><?xml version="1.0" encoding="utf-8"?>
<p:tagLst xmlns:a="http://schemas.openxmlformats.org/drawingml/2006/main" xmlns:r="http://schemas.openxmlformats.org/officeDocument/2006/relationships" xmlns:p="http://schemas.openxmlformats.org/presentationml/2006/main">
  <p:tag name="NUM" val="1"/>
</p:tagLst>
</file>

<file path=ppt/tags/tag229.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30.xml><?xml version="1.0" encoding="utf-8"?>
<p:tagLst xmlns:a="http://schemas.openxmlformats.org/drawingml/2006/main" xmlns:r="http://schemas.openxmlformats.org/officeDocument/2006/relationships" xmlns:p="http://schemas.openxmlformats.org/presentationml/2006/main">
  <p:tag name="NUM" val="4"/>
</p:tagLst>
</file>

<file path=ppt/tags/tag231.xml><?xml version="1.0" encoding="utf-8"?>
<p:tagLst xmlns:a="http://schemas.openxmlformats.org/drawingml/2006/main" xmlns:r="http://schemas.openxmlformats.org/officeDocument/2006/relationships" xmlns:p="http://schemas.openxmlformats.org/presentationml/2006/main">
  <p:tag name="NUM" val="5"/>
</p:tagLst>
</file>

<file path=ppt/tags/tag232.xml><?xml version="1.0" encoding="utf-8"?>
<p:tagLst xmlns:a="http://schemas.openxmlformats.org/drawingml/2006/main" xmlns:r="http://schemas.openxmlformats.org/officeDocument/2006/relationships" xmlns:p="http://schemas.openxmlformats.org/presentationml/2006/main">
  <p:tag name="NUM" val="6"/>
</p:tagLst>
</file>

<file path=ppt/tags/tag233.xml><?xml version="1.0" encoding="utf-8"?>
<p:tagLst xmlns:a="http://schemas.openxmlformats.org/drawingml/2006/main" xmlns:r="http://schemas.openxmlformats.org/officeDocument/2006/relationships" xmlns:p="http://schemas.openxmlformats.org/presentationml/2006/main">
  <p:tag name="NUM" val="7"/>
</p:tagLst>
</file>

<file path=ppt/tags/tag234.xml><?xml version="1.0" encoding="utf-8"?>
<p:tagLst xmlns:a="http://schemas.openxmlformats.org/drawingml/2006/main" xmlns:r="http://schemas.openxmlformats.org/officeDocument/2006/relationships" xmlns:p="http://schemas.openxmlformats.org/presentationml/2006/main">
  <p:tag name="NUM" val="8"/>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9"/>
</p:tagLst>
</file>

<file path=ppt/tags/tag41.xml><?xml version="1.0" encoding="utf-8"?>
<p:tagLst xmlns:a="http://schemas.openxmlformats.org/drawingml/2006/main" xmlns:r="http://schemas.openxmlformats.org/officeDocument/2006/relationships" xmlns:p="http://schemas.openxmlformats.org/presentationml/2006/main">
  <p:tag name="NUM" val="10"/>
</p:tagLst>
</file>

<file path=ppt/tags/tag42.xml><?xml version="1.0" encoding="utf-8"?>
<p:tagLst xmlns:a="http://schemas.openxmlformats.org/drawingml/2006/main" xmlns:r="http://schemas.openxmlformats.org/officeDocument/2006/relationships" xmlns:p="http://schemas.openxmlformats.org/presentationml/2006/main">
  <p:tag name="NUM" val="11"/>
</p:tagLst>
</file>

<file path=ppt/tags/tag43.xml><?xml version="1.0" encoding="utf-8"?>
<p:tagLst xmlns:a="http://schemas.openxmlformats.org/drawingml/2006/main" xmlns:r="http://schemas.openxmlformats.org/officeDocument/2006/relationships" xmlns:p="http://schemas.openxmlformats.org/presentationml/2006/main">
  <p:tag name="NUM" val="12"/>
</p:tagLst>
</file>

<file path=ppt/tags/tag44.xml><?xml version="1.0" encoding="utf-8"?>
<p:tagLst xmlns:a="http://schemas.openxmlformats.org/drawingml/2006/main" xmlns:r="http://schemas.openxmlformats.org/officeDocument/2006/relationships" xmlns:p="http://schemas.openxmlformats.org/presentationml/2006/main">
  <p:tag name="NUM" val="13"/>
</p:tagLst>
</file>

<file path=ppt/tags/tag45.xml><?xml version="1.0" encoding="utf-8"?>
<p:tagLst xmlns:a="http://schemas.openxmlformats.org/drawingml/2006/main" xmlns:r="http://schemas.openxmlformats.org/officeDocument/2006/relationships" xmlns:p="http://schemas.openxmlformats.org/presentationml/2006/main">
  <p:tag name="NUM" val="14"/>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10"/>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1"/>
</p:tagLst>
</file>

<file path=ppt/tags/tag66.xml><?xml version="1.0" encoding="utf-8"?>
<p:tagLst xmlns:a="http://schemas.openxmlformats.org/drawingml/2006/main" xmlns:r="http://schemas.openxmlformats.org/officeDocument/2006/relationships" xmlns:p="http://schemas.openxmlformats.org/presentationml/2006/main">
  <p:tag name="NUM" val="14"/>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13"/>
</p:tagLst>
</file>

<file path=ppt/tags/tag69.xml><?xml version="1.0" encoding="utf-8"?>
<p:tagLst xmlns:a="http://schemas.openxmlformats.org/drawingml/2006/main" xmlns:r="http://schemas.openxmlformats.org/officeDocument/2006/relationships" xmlns:p="http://schemas.openxmlformats.org/presentationml/2006/main">
  <p:tag name="NUM" val="12"/>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7"/>
</p:tagLst>
</file>

<file path=ppt/tags/tag76.xml><?xml version="1.0" encoding="utf-8"?>
<p:tagLst xmlns:a="http://schemas.openxmlformats.org/drawingml/2006/main" xmlns:r="http://schemas.openxmlformats.org/officeDocument/2006/relationships" xmlns:p="http://schemas.openxmlformats.org/presentationml/2006/main">
  <p:tag name="NUM" val="8"/>
</p:tagLst>
</file>

<file path=ppt/tags/tag77.xml><?xml version="1.0" encoding="utf-8"?>
<p:tagLst xmlns:a="http://schemas.openxmlformats.org/drawingml/2006/main" xmlns:r="http://schemas.openxmlformats.org/officeDocument/2006/relationships" xmlns:p="http://schemas.openxmlformats.org/presentationml/2006/main">
  <p:tag name="NUM" val="9"/>
</p:tagLst>
</file>

<file path=ppt/tags/tag78.xml><?xml version="1.0" encoding="utf-8"?>
<p:tagLst xmlns:a="http://schemas.openxmlformats.org/drawingml/2006/main" xmlns:r="http://schemas.openxmlformats.org/officeDocument/2006/relationships" xmlns:p="http://schemas.openxmlformats.org/presentationml/2006/main">
  <p:tag name="NUM" val="10"/>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1"/>
</p:tagLst>
</file>

<file path=ppt/tags/tag80.xml><?xml version="1.0" encoding="utf-8"?>
<p:tagLst xmlns:a="http://schemas.openxmlformats.org/drawingml/2006/main" xmlns:r="http://schemas.openxmlformats.org/officeDocument/2006/relationships" xmlns:p="http://schemas.openxmlformats.org/presentationml/2006/main">
  <p:tag name="NUM" val="9"/>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8"/>
</p:tagLst>
</file>

<file path=ppt/tags/tag88.xml><?xml version="1.0" encoding="utf-8"?>
<p:tagLst xmlns:a="http://schemas.openxmlformats.org/drawingml/2006/main" xmlns:r="http://schemas.openxmlformats.org/officeDocument/2006/relationships" xmlns:p="http://schemas.openxmlformats.org/presentationml/2006/main">
  <p:tag name="NUM" val="9"/>
</p:tagLst>
</file>

<file path=ppt/tags/tag89.xml><?xml version="1.0" encoding="utf-8"?>
<p:tagLst xmlns:a="http://schemas.openxmlformats.org/drawingml/2006/main" xmlns:r="http://schemas.openxmlformats.org/officeDocument/2006/relationships" xmlns:p="http://schemas.openxmlformats.org/presentationml/2006/main">
  <p:tag name="NUM" val="10"/>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1"/>
</p:tagLst>
</file>

<file path=ppt/tags/tag91.xml><?xml version="1.0" encoding="utf-8"?>
<p:tagLst xmlns:a="http://schemas.openxmlformats.org/drawingml/2006/main" xmlns:r="http://schemas.openxmlformats.org/officeDocument/2006/relationships" xmlns:p="http://schemas.openxmlformats.org/presentationml/2006/main">
  <p:tag name="NUM" val="12"/>
</p:tagLst>
</file>

<file path=ppt/tags/tag92.xml><?xml version="1.0" encoding="utf-8"?>
<p:tagLst xmlns:a="http://schemas.openxmlformats.org/drawingml/2006/main" xmlns:r="http://schemas.openxmlformats.org/officeDocument/2006/relationships" xmlns:p="http://schemas.openxmlformats.org/presentationml/2006/main">
  <p:tag name="NUM" val="13"/>
</p:tagLst>
</file>

<file path=ppt/tags/tag93.xml><?xml version="1.0" encoding="utf-8"?>
<p:tagLst xmlns:a="http://schemas.openxmlformats.org/drawingml/2006/main" xmlns:r="http://schemas.openxmlformats.org/officeDocument/2006/relationships" xmlns:p="http://schemas.openxmlformats.org/presentationml/2006/main">
  <p:tag name="NUM" val="14"/>
</p:tagLst>
</file>

<file path=ppt/tags/tag94.xml><?xml version="1.0" encoding="utf-8"?>
<p:tagLst xmlns:a="http://schemas.openxmlformats.org/drawingml/2006/main" xmlns:r="http://schemas.openxmlformats.org/officeDocument/2006/relationships" xmlns:p="http://schemas.openxmlformats.org/presentationml/2006/main">
  <p:tag name="NUM" val="15"/>
</p:tagLst>
</file>

<file path=ppt/tags/tag95.xml><?xml version="1.0" encoding="utf-8"?>
<p:tagLst xmlns:a="http://schemas.openxmlformats.org/drawingml/2006/main" xmlns:r="http://schemas.openxmlformats.org/officeDocument/2006/relationships" xmlns:p="http://schemas.openxmlformats.org/presentationml/2006/main">
  <p:tag name="NUM" val="16"/>
</p:tagLst>
</file>

<file path=ppt/tags/tag96.xml><?xml version="1.0" encoding="utf-8"?>
<p:tagLst xmlns:a="http://schemas.openxmlformats.org/drawingml/2006/main" xmlns:r="http://schemas.openxmlformats.org/officeDocument/2006/relationships" xmlns:p="http://schemas.openxmlformats.org/presentationml/2006/main">
  <p:tag name="NUM" val="17"/>
</p:tagLst>
</file>

<file path=ppt/tags/tag97.xml><?xml version="1.0" encoding="utf-8"?>
<p:tagLst xmlns:a="http://schemas.openxmlformats.org/drawingml/2006/main" xmlns:r="http://schemas.openxmlformats.org/officeDocument/2006/relationships" xmlns:p="http://schemas.openxmlformats.org/presentationml/2006/main">
  <p:tag name="NUM" val="18"/>
</p:tagLst>
</file>

<file path=ppt/tags/tag98.xml><?xml version="1.0" encoding="utf-8"?>
<p:tagLst xmlns:a="http://schemas.openxmlformats.org/drawingml/2006/main" xmlns:r="http://schemas.openxmlformats.org/officeDocument/2006/relationships" xmlns:p="http://schemas.openxmlformats.org/presentationml/2006/main">
  <p:tag name="NUM" val="19"/>
</p:tagLst>
</file>

<file path=ppt/tags/tag99.xml><?xml version="1.0" encoding="utf-8"?>
<p:tagLst xmlns:a="http://schemas.openxmlformats.org/drawingml/2006/main" xmlns:r="http://schemas.openxmlformats.org/officeDocument/2006/relationships" xmlns:p="http://schemas.openxmlformats.org/presentationml/2006/main">
  <p:tag name="NUM" val="20"/>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2046</Words>
  <Application>Microsoft Macintosh PowerPoint</Application>
  <PresentationFormat>Grand écran</PresentationFormat>
  <Paragraphs>300</Paragraphs>
  <Slides>44</Slides>
  <Notes>12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44</vt:i4>
      </vt:variant>
    </vt:vector>
  </HeadingPairs>
  <TitlesOfParts>
    <vt:vector size="48" baseType="lpstr">
      <vt:lpstr>Arial</vt:lpstr>
      <vt:lpstr>Calibri</vt:lpstr>
      <vt:lpstr>Calibri Light</vt:lpstr>
      <vt:lpstr>Thème Office</vt:lpstr>
      <vt:lpstr>Use of the soft skills function  on the tool</vt:lpstr>
      <vt:lpstr>Présentation PowerPoint</vt:lpstr>
      <vt:lpstr>The platform is divided into 3 parts </vt:lpstr>
      <vt:lpstr>Présentation PowerPoint</vt:lpstr>
      <vt:lpstr>ACCESS MOBIPASS</vt:lpstr>
      <vt:lpstr>ACCESS THE DIFFERENT SOFT SKILLS MODULES </vt:lpstr>
      <vt:lpstr>Présentation PowerPoint</vt:lpstr>
      <vt:lpstr>CONSULT THE ENTIRE SOFT SKILLS DATABASE </vt:lpstr>
      <vt:lpstr>Présentation PowerPoint</vt:lpstr>
      <vt:lpstr>Présentation PowerPoint</vt:lpstr>
      <vt:lpstr>Présentation PowerPoint</vt:lpstr>
      <vt:lpstr>SAVE INITIAL PLACEMENTS</vt:lpstr>
      <vt:lpstr>Présentation PowerPoint</vt:lpstr>
      <vt:lpstr>Présentation PowerPoint</vt:lpstr>
      <vt:lpstr>CONSULT INITIAL PLACEMENT</vt:lpstr>
      <vt:lpstr>Présentation PowerPoint</vt:lpstr>
      <vt:lpstr>RECORD ASSESSMENTS</vt:lpstr>
      <vt:lpstr>Présentation PowerPoint</vt:lpstr>
      <vt:lpstr>Présentation PowerPoint</vt:lpstr>
      <vt:lpstr>Présentation PowerPoint</vt:lpstr>
      <vt:lpstr>REMINDER : ASSESSMENT METHOD </vt:lpstr>
      <vt:lpstr>VIEW ASSESSMENTS RESULTS</vt:lpstr>
      <vt:lpstr>RECORD ASSESSMENTS THROUGH AN ECVET OCCUPATIONAL STANDARD </vt:lpstr>
      <vt:lpstr>VIEW THE ECVET OCCUPATIONAL STANDARDS LINKED TO SOFT SKILLS</vt:lpstr>
      <vt:lpstr>GENRATE CERTIFICATES, SOFT SKILLS PASSPORT s&amp; CV’s</vt:lpstr>
      <vt:lpstr>Présentation PowerPoint</vt:lpstr>
      <vt:lpstr>Présentation PowerPoint</vt:lpstr>
      <vt:lpstr>Présentation PowerPoint</vt:lpstr>
      <vt:lpstr>Présentation PowerPoint</vt:lpstr>
      <vt:lpstr>ACCESS MOBITRAIN</vt:lpstr>
      <vt:lpstr>ACCESS THE SOFT SKILLS MODULE</vt:lpstr>
      <vt:lpstr>KEEP A TRACK OF A TRAINING OR A CONSOLIDATION</vt:lpstr>
      <vt:lpstr>Présentation PowerPoint</vt:lpstr>
      <vt:lpstr>GENERATE A TRAINING CERTIFICATE</vt:lpstr>
      <vt:lpstr>GENERATE A TRAINING CERTIFICATE</vt:lpstr>
      <vt:lpstr>Présentation PowerPoint</vt:lpstr>
      <vt:lpstr>ACCESS MOBITOOLS</vt:lpstr>
      <vt:lpstr>ACCESS THE SOFT SKILLS MODULE</vt:lpstr>
      <vt:lpstr>Présentation PowerPoint</vt:lpstr>
      <vt:lpstr>CONSULT ALL THE TOOL CARDS </vt:lpstr>
      <vt:lpstr>Présentation PowerPoint</vt:lpstr>
      <vt:lpstr>Présentation PowerPoint</vt:lpstr>
      <vt:lpstr>Présentation PowerPoint</vt:lpstr>
      <vt:lpstr>CONSULT ALL OTHER DOCUMENTS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Judith Fischer</dc:creator>
  <cp:lastModifiedBy>Microsoft Office User</cp:lastModifiedBy>
  <cp:revision>14</cp:revision>
  <dcterms:created xsi:type="dcterms:W3CDTF">2021-06-22T16:04:57Z</dcterms:created>
  <dcterms:modified xsi:type="dcterms:W3CDTF">2021-09-09T15:02:00Z</dcterms:modified>
</cp:coreProperties>
</file>